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50"/>
  </p:handoutMasterIdLst>
  <p:sldIdLst>
    <p:sldId id="717" r:id="rId3"/>
    <p:sldId id="659" r:id="rId5"/>
    <p:sldId id="337" r:id="rId6"/>
    <p:sldId id="338" r:id="rId7"/>
    <p:sldId id="339" r:id="rId8"/>
    <p:sldId id="660" r:id="rId9"/>
    <p:sldId id="648" r:id="rId10"/>
    <p:sldId id="649" r:id="rId11"/>
    <p:sldId id="650" r:id="rId12"/>
    <p:sldId id="674" r:id="rId13"/>
    <p:sldId id="302" r:id="rId14"/>
    <p:sldId id="661" r:id="rId15"/>
    <p:sldId id="663" r:id="rId16"/>
    <p:sldId id="662" r:id="rId17"/>
    <p:sldId id="664" r:id="rId18"/>
    <p:sldId id="675" r:id="rId19"/>
    <p:sldId id="672" r:id="rId20"/>
    <p:sldId id="673" r:id="rId21"/>
    <p:sldId id="619" r:id="rId22"/>
    <p:sldId id="620" r:id="rId23"/>
    <p:sldId id="624" r:id="rId24"/>
    <p:sldId id="626" r:id="rId25"/>
    <p:sldId id="628" r:id="rId26"/>
    <p:sldId id="629" r:id="rId27"/>
    <p:sldId id="632" r:id="rId28"/>
    <p:sldId id="631" r:id="rId29"/>
    <p:sldId id="630" r:id="rId30"/>
    <p:sldId id="627" r:id="rId31"/>
    <p:sldId id="633" r:id="rId32"/>
    <p:sldId id="634" r:id="rId33"/>
    <p:sldId id="621" r:id="rId34"/>
    <p:sldId id="635" r:id="rId35"/>
    <p:sldId id="636" r:id="rId36"/>
    <p:sldId id="637" r:id="rId37"/>
    <p:sldId id="622" r:id="rId38"/>
    <p:sldId id="638" r:id="rId39"/>
    <p:sldId id="639" r:id="rId40"/>
    <p:sldId id="640" r:id="rId41"/>
    <p:sldId id="641" r:id="rId42"/>
    <p:sldId id="642" r:id="rId43"/>
    <p:sldId id="623" r:id="rId44"/>
    <p:sldId id="643" r:id="rId45"/>
    <p:sldId id="644" r:id="rId46"/>
    <p:sldId id="645" r:id="rId47"/>
    <p:sldId id="646" r:id="rId48"/>
    <p:sldId id="658" r:id="rId49"/>
  </p:sldIdLst>
  <p:sldSz cx="12192000" cy="6858000"/>
  <p:notesSz cx="6858000" cy="9144000"/>
  <p:custDataLst>
    <p:tags r:id="rId54"/>
  </p:custDataLst>
  <p:defaultTextStyle>
    <a:defPPr>
      <a:defRPr lang="en-US"/>
    </a:defPPr>
    <a:lvl1pPr algn="l" rtl="0" fontAlgn="base">
      <a:spcBef>
        <a:spcPct val="0"/>
      </a:spcBef>
      <a:spcAft>
        <a:spcPct val="0"/>
      </a:spcAft>
      <a:defRPr sz="2400" kern="1200">
        <a:solidFill>
          <a:schemeClr val="tx1"/>
        </a:solidFill>
        <a:latin typeface="Tahoma" panose="020B0604030504040204" pitchFamily="34" charset="0"/>
        <a:ea typeface="楷体_GB2312" pitchFamily="49" charset="-122"/>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楷体_GB2312" pitchFamily="49" charset="-122"/>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楷体_GB2312" pitchFamily="49" charset="-122"/>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楷体_GB2312" pitchFamily="49" charset="-122"/>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楷体_GB2312" pitchFamily="49" charset="-122"/>
        <a:cs typeface="+mn-cs"/>
      </a:defRPr>
    </a:lvl5pPr>
    <a:lvl6pPr marL="2286000" algn="l" defTabSz="914400" rtl="0" eaLnBrk="1" latinLnBrk="0" hangingPunct="1">
      <a:defRPr sz="2400" kern="1200">
        <a:solidFill>
          <a:schemeClr val="tx1"/>
        </a:solidFill>
        <a:latin typeface="Tahoma" panose="020B0604030504040204" pitchFamily="34" charset="0"/>
        <a:ea typeface="楷体_GB2312" pitchFamily="49" charset="-122"/>
        <a:cs typeface="+mn-cs"/>
      </a:defRPr>
    </a:lvl6pPr>
    <a:lvl7pPr marL="2743200" algn="l" defTabSz="914400" rtl="0" eaLnBrk="1" latinLnBrk="0" hangingPunct="1">
      <a:defRPr sz="2400" kern="1200">
        <a:solidFill>
          <a:schemeClr val="tx1"/>
        </a:solidFill>
        <a:latin typeface="Tahoma" panose="020B0604030504040204" pitchFamily="34" charset="0"/>
        <a:ea typeface="楷体_GB2312" pitchFamily="49" charset="-122"/>
        <a:cs typeface="+mn-cs"/>
      </a:defRPr>
    </a:lvl7pPr>
    <a:lvl8pPr marL="3200400" algn="l" defTabSz="914400" rtl="0" eaLnBrk="1" latinLnBrk="0" hangingPunct="1">
      <a:defRPr sz="2400" kern="1200">
        <a:solidFill>
          <a:schemeClr val="tx1"/>
        </a:solidFill>
        <a:latin typeface="Tahoma" panose="020B0604030504040204" pitchFamily="34" charset="0"/>
        <a:ea typeface="楷体_GB2312" pitchFamily="49" charset="-122"/>
        <a:cs typeface="+mn-cs"/>
      </a:defRPr>
    </a:lvl8pPr>
    <a:lvl9pPr marL="3657600" algn="l" defTabSz="914400" rtl="0" eaLnBrk="1" latinLnBrk="0" hangingPunct="1">
      <a:defRPr sz="2400" kern="1200">
        <a:solidFill>
          <a:schemeClr val="tx1"/>
        </a:solidFill>
        <a:latin typeface="Tahoma" panose="020B0604030504040204" pitchFamily="34" charset="0"/>
        <a:ea typeface="楷体_GB2312" pitchFamily="49" charset="-122"/>
        <a:cs typeface="+mn-cs"/>
      </a:defRPr>
    </a:lvl9pPr>
  </p:defaultTextStyle>
  <p:extLst>
    <p:ext uri="{EFAFB233-063F-42B5-8137-9DF3F51BA10A}">
      <p15:sldGuideLst xmlns:p15="http://schemas.microsoft.com/office/powerpoint/2012/main">
        <p15:guide id="1" orient="horz" pos="1957" userDrawn="1">
          <p15:clr>
            <a:srgbClr val="A4A3A4"/>
          </p15:clr>
        </p15:guide>
        <p15:guide id="2" pos="384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00"/>
    <a:srgbClr val="003399"/>
    <a:srgbClr val="CCFFCC"/>
    <a:srgbClr val="FFFFCC"/>
    <a:srgbClr val="FFFF66"/>
    <a:srgbClr val="FF9900"/>
    <a:srgbClr val="FFCC99"/>
    <a:srgbClr val="006600"/>
    <a:srgbClr val="00FF00"/>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9626" autoAdjust="0"/>
  </p:normalViewPr>
  <p:slideViewPr>
    <p:cSldViewPr showGuides="1">
      <p:cViewPr varScale="1">
        <p:scale>
          <a:sx n="86" d="100"/>
          <a:sy n="86" d="100"/>
        </p:scale>
        <p:origin x="533" y="67"/>
      </p:cViewPr>
      <p:guideLst>
        <p:guide orient="horz" pos="1957"/>
        <p:guide pos="3841"/>
      </p:guideLst>
    </p:cSldViewPr>
  </p:slideViewPr>
  <p:notesTextViewPr>
    <p:cViewPr>
      <p:scale>
        <a:sx n="100" d="100"/>
        <a:sy n="100" d="100"/>
      </p:scale>
      <p:origin x="0" y="0"/>
    </p:cViewPr>
  </p:notesTextViewPr>
  <p:notesViewPr>
    <p:cSldViewPr>
      <p:cViewPr varScale="1">
        <p:scale>
          <a:sx n="83" d="100"/>
          <a:sy n="83" d="100"/>
        </p:scale>
        <p:origin x="3662" y="47"/>
      </p:cViewPr>
      <p:guideLst>
        <p:guide orient="horz" pos="2609"/>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4" Type="http://schemas.openxmlformats.org/officeDocument/2006/relationships/tags" Target="tags/tag5.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6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atin typeface="Arial" panose="020B0604020202020204" pitchFamily="34" charset="0"/>
                <a:ea typeface="+mn-ea"/>
              </a:defRPr>
            </a:lvl1pPr>
          </a:lstStyle>
          <a:p>
            <a:pPr>
              <a:defRPr/>
            </a:pPr>
            <a:endParaRPr lang="zh-CN" altLang="en-US"/>
          </a:p>
        </p:txBody>
      </p:sp>
      <p:sp>
        <p:nvSpPr>
          <p:cNvPr id="245763" name="Rectangle 3"/>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Arial" panose="020B0604020202020204" pitchFamily="34" charset="0"/>
                <a:ea typeface="+mn-ea"/>
              </a:defRPr>
            </a:lvl1pPr>
          </a:lstStyle>
          <a:p>
            <a:pPr>
              <a:defRPr/>
            </a:pPr>
            <a:endParaRPr lang="en-US" altLang="zh-CN"/>
          </a:p>
        </p:txBody>
      </p:sp>
      <p:sp>
        <p:nvSpPr>
          <p:cNvPr id="245764" name="Rectangle 4"/>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atin typeface="Arial" panose="020B0604020202020204" pitchFamily="34" charset="0"/>
                <a:ea typeface="+mn-ea"/>
              </a:defRPr>
            </a:lvl1pPr>
          </a:lstStyle>
          <a:p>
            <a:pPr>
              <a:defRPr/>
            </a:pPr>
            <a:endParaRPr lang="en-US" altLang="zh-CN"/>
          </a:p>
        </p:txBody>
      </p:sp>
      <p:sp>
        <p:nvSpPr>
          <p:cNvPr id="245765" name="Rectangle 5"/>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atin typeface="Arial" panose="020B0604020202020204" pitchFamily="34" charset="0"/>
                <a:ea typeface="+mn-ea"/>
              </a:defRPr>
            </a:lvl1pPr>
          </a:lstStyle>
          <a:p>
            <a:pPr>
              <a:defRPr/>
            </a:pPr>
            <a:fld id="{879F892B-7E0E-4FF6-8A6F-D726DF55425B}" type="slidenum">
              <a:rPr lang="zh-CN" altLang="en-US"/>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5346"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atin typeface="Arial" panose="020B0604020202020204" pitchFamily="34" charset="0"/>
                <a:ea typeface="+mn-ea"/>
              </a:defRPr>
            </a:lvl1pPr>
          </a:lstStyle>
          <a:p>
            <a:pPr>
              <a:defRPr/>
            </a:pPr>
            <a:endParaRPr lang="zh-CN" altLang="en-US"/>
          </a:p>
        </p:txBody>
      </p:sp>
      <p:sp>
        <p:nvSpPr>
          <p:cNvPr id="185347"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Arial" panose="020B0604020202020204" pitchFamily="34" charset="0"/>
                <a:ea typeface="+mn-ea"/>
              </a:defRPr>
            </a:lvl1pPr>
          </a:lstStyle>
          <a:p>
            <a:pPr>
              <a:defRPr/>
            </a:pPr>
            <a:endParaRPr lang="en-US" altLang="zh-CN"/>
          </a:p>
        </p:txBody>
      </p:sp>
      <p:sp>
        <p:nvSpPr>
          <p:cNvPr id="11059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ln>
        </p:spPr>
      </p:sp>
      <p:sp>
        <p:nvSpPr>
          <p:cNvPr id="185349"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185350"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atin typeface="Arial" panose="020B0604020202020204" pitchFamily="34" charset="0"/>
                <a:ea typeface="+mn-ea"/>
              </a:defRPr>
            </a:lvl1pPr>
          </a:lstStyle>
          <a:p>
            <a:pPr>
              <a:defRPr/>
            </a:pPr>
            <a:endParaRPr lang="en-US" altLang="zh-CN"/>
          </a:p>
        </p:txBody>
      </p:sp>
      <p:sp>
        <p:nvSpPr>
          <p:cNvPr id="185351"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atin typeface="Arial" panose="020B0604020202020204" pitchFamily="34" charset="0"/>
                <a:ea typeface="+mn-ea"/>
              </a:defRPr>
            </a:lvl1pPr>
          </a:lstStyle>
          <a:p>
            <a:pPr>
              <a:defRPr/>
            </a:pPr>
            <a:fld id="{5915AECA-92CF-4BA0-BFB5-E5EFF628C3C3}" type="slidenum">
              <a:rPr lang="zh-CN" altLang="en-US"/>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kumimoji="1"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kumimoji="1"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47ACF203-48E5-44C0-9F83-A47C6A7AB615}" type="datetime1">
              <a:rPr lang="zh-CN" altLang="en-US" smtClean="0"/>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598D9435-D7E4-4A4E-A02C-235C8FD4B81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83432" y="1484784"/>
            <a:ext cx="10481592" cy="1872208"/>
          </a:xfrm>
        </p:spPr>
        <p:txBody>
          <a:bodyPr anchor="b">
            <a:normAutofit/>
          </a:bodyPr>
          <a:lstStyle>
            <a:lvl1pPr algn="ctr">
              <a:lnSpc>
                <a:spcPct val="130000"/>
              </a:lnSpc>
              <a:defRPr sz="4800"/>
            </a:lvl1pPr>
          </a:lstStyle>
          <a:p>
            <a:r>
              <a:rPr lang="zh-CN" altLang="en-US" dirty="0"/>
              <a:t>单击此处编辑母版标题样式</a:t>
            </a:r>
            <a:endParaRPr lang="en-US" dirty="0"/>
          </a:p>
        </p:txBody>
      </p:sp>
      <p:sp>
        <p:nvSpPr>
          <p:cNvPr id="3" name="Subtitle 2"/>
          <p:cNvSpPr>
            <a:spLocks noGrp="1"/>
          </p:cNvSpPr>
          <p:nvPr>
            <p:ph type="subTitle" idx="1"/>
          </p:nvPr>
        </p:nvSpPr>
        <p:spPr>
          <a:xfrm>
            <a:off x="1524000" y="3945250"/>
            <a:ext cx="9144000" cy="2364070"/>
          </a:xfrm>
        </p:spPr>
        <p:txBody>
          <a:bodyPr>
            <a:normAutofit/>
          </a:bodyPr>
          <a:lstStyle>
            <a:lvl1pPr marL="0" indent="0" algn="ctr">
              <a:lnSpc>
                <a:spcPct val="130000"/>
              </a:lnSpc>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7" name="Rectangle 29"/>
          <p:cNvSpPr>
            <a:spLocks noChangeArrowheads="1"/>
          </p:cNvSpPr>
          <p:nvPr userDrawn="1"/>
        </p:nvSpPr>
        <p:spPr bwMode="auto">
          <a:xfrm>
            <a:off x="4876800" y="3194053"/>
            <a:ext cx="12192000" cy="461665"/>
          </a:xfrm>
          <a:prstGeom prst="rect">
            <a:avLst/>
          </a:prstGeom>
          <a:noFill/>
          <a:ln w="9525">
            <a:noFill/>
            <a:miter lim="800000"/>
          </a:ln>
          <a:effectLst/>
        </p:spPr>
        <p:txBody>
          <a:bodyPr>
            <a:spAutoFit/>
          </a:bodyPr>
          <a:lstStyle/>
          <a:p>
            <a:pPr>
              <a:defRPr/>
            </a:pPr>
            <a:endParaRPr lang="zh-CN" altLang="en-US" sz="2400">
              <a:ea typeface="+mn-ea"/>
            </a:endParaRPr>
          </a:p>
        </p:txBody>
      </p:sp>
      <p:sp>
        <p:nvSpPr>
          <p:cNvPr id="8" name="Line 36"/>
          <p:cNvSpPr>
            <a:spLocks noChangeShapeType="1"/>
          </p:cNvSpPr>
          <p:nvPr userDrawn="1"/>
        </p:nvSpPr>
        <p:spPr bwMode="auto">
          <a:xfrm>
            <a:off x="1871133" y="3573016"/>
            <a:ext cx="8350251" cy="0"/>
          </a:xfrm>
          <a:prstGeom prst="line">
            <a:avLst/>
          </a:prstGeom>
          <a:noFill/>
          <a:ln w="25400">
            <a:solidFill>
              <a:srgbClr val="FF0000"/>
            </a:solidFill>
            <a:miter lim="800000"/>
          </a:ln>
          <a:effectLst/>
        </p:spPr>
        <p:txBody>
          <a:bodyPr wrap="none"/>
          <a:lstStyle/>
          <a:p>
            <a:pPr>
              <a:defRPr/>
            </a:pPr>
            <a:endParaRPr lang="zh-CN" altLang="en-US" sz="2400">
              <a:ea typeface="+mn-ea"/>
            </a:endParaRPr>
          </a:p>
        </p:txBody>
      </p:sp>
      <p:sp>
        <p:nvSpPr>
          <p:cNvPr id="13" name="文本框 12"/>
          <p:cNvSpPr txBox="1"/>
          <p:nvPr userDrawn="1"/>
        </p:nvSpPr>
        <p:spPr>
          <a:xfrm>
            <a:off x="1487488" y="188640"/>
            <a:ext cx="7832714" cy="707886"/>
          </a:xfrm>
          <a:prstGeom prst="rect">
            <a:avLst/>
          </a:prstGeom>
          <a:noFill/>
        </p:spPr>
        <p:txBody>
          <a:bodyPr wrap="square" rtlCol="0">
            <a:spAutoFit/>
          </a:bodyPr>
          <a:lstStyle/>
          <a:p>
            <a:r>
              <a:rPr lang="zh-CN" altLang="en-US" sz="4000" dirty="0">
                <a:solidFill>
                  <a:srgbClr val="800000"/>
                </a:solidFill>
              </a:rPr>
              <a:t>福建师范大学</a:t>
            </a:r>
            <a:endParaRPr lang="zh-CN" altLang="en-US" sz="4000" dirty="0">
              <a:solidFill>
                <a:srgbClr val="8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91344" y="1124744"/>
            <a:ext cx="3744416" cy="5328592"/>
          </a:xfrm>
        </p:spPr>
        <p:txBody>
          <a:bodyPr>
            <a:normAutofit/>
          </a:bodyPr>
          <a:lstStyle>
            <a:lvl1pPr>
              <a:lnSpc>
                <a:spcPct val="130000"/>
              </a:lnSpc>
              <a:defRPr sz="2800"/>
            </a:lvl1pPr>
            <a:lvl2pPr>
              <a:lnSpc>
                <a:spcPct val="130000"/>
              </a:lnSpc>
              <a:defRPr sz="2400"/>
            </a:lvl2pPr>
            <a:lvl3pPr>
              <a:lnSpc>
                <a:spcPct val="130000"/>
              </a:lnSpc>
              <a:defRPr sz="2200"/>
            </a:lvl3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4" name="Content Placeholder 3"/>
          <p:cNvSpPr>
            <a:spLocks noGrp="1"/>
          </p:cNvSpPr>
          <p:nvPr>
            <p:ph sz="half" idx="2"/>
          </p:nvPr>
        </p:nvSpPr>
        <p:spPr>
          <a:xfrm>
            <a:off x="4007768" y="1124744"/>
            <a:ext cx="7920880" cy="5328592"/>
          </a:xfrm>
        </p:spPr>
        <p:txBody>
          <a:bodyPr>
            <a:normAutofit/>
          </a:bodyPr>
          <a:lstStyle>
            <a:lvl1pPr>
              <a:lnSpc>
                <a:spcPct val="130000"/>
              </a:lnSpc>
              <a:defRPr sz="3200"/>
            </a:lvl1pPr>
            <a:lvl2pPr>
              <a:lnSpc>
                <a:spcPct val="130000"/>
              </a:lnSpc>
              <a:defRPr sz="2800"/>
            </a:lvl2pPr>
            <a:lvl3pPr>
              <a:lnSpc>
                <a:spcPct val="130000"/>
              </a:lnSpc>
              <a:defRPr sz="2600"/>
            </a:lvl3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800000"/>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263352" y="1124744"/>
            <a:ext cx="11665296" cy="5328592"/>
          </a:xfrm>
        </p:spPr>
        <p:txBody>
          <a:bodyPr/>
          <a:lstStyle>
            <a:lvl1pPr>
              <a:lnSpc>
                <a:spcPct val="130000"/>
              </a:lnSpc>
              <a:defRPr/>
            </a:lvl1pPr>
            <a:lvl2pPr>
              <a:lnSpc>
                <a:spcPct val="130000"/>
              </a:lnSpc>
              <a:defRPr/>
            </a:lvl2pPr>
            <a:lvl3pPr>
              <a:lnSpc>
                <a:spcPct val="130000"/>
              </a:lnSpc>
              <a:defRPr sz="2600"/>
            </a:lvl3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封面-1">
    <p:spTree>
      <p:nvGrpSpPr>
        <p:cNvPr id="1" name=""/>
        <p:cNvGrpSpPr/>
        <p:nvPr/>
      </p:nvGrpSpPr>
      <p:grpSpPr>
        <a:xfrm>
          <a:off x="0" y="0"/>
          <a:ext cx="0" cy="0"/>
          <a:chOff x="0" y="0"/>
          <a:chExt cx="0" cy="0"/>
        </a:xfrm>
      </p:grpSpPr>
      <p:sp>
        <p:nvSpPr>
          <p:cNvPr id="75" name="任意多边形: 形状 74"/>
          <p:cNvSpPr/>
          <p:nvPr userDrawn="1">
            <p:custDataLst>
              <p:tags r:id="rId2"/>
            </p:custDataLst>
          </p:nvPr>
        </p:nvSpPr>
        <p:spPr>
          <a:xfrm>
            <a:off x="51086" y="3491"/>
            <a:ext cx="12140914" cy="2720433"/>
          </a:xfrm>
          <a:custGeom>
            <a:avLst/>
            <a:gdLst>
              <a:gd name="connsiteX0" fmla="*/ 0 w 12140914"/>
              <a:gd name="connsiteY0" fmla="*/ 0 h 2720433"/>
              <a:gd name="connsiteX1" fmla="*/ 12140914 w 12140914"/>
              <a:gd name="connsiteY1" fmla="*/ 0 h 2720433"/>
              <a:gd name="connsiteX2" fmla="*/ 12140914 w 12140914"/>
              <a:gd name="connsiteY2" fmla="*/ 1755334 h 2720433"/>
              <a:gd name="connsiteX3" fmla="*/ 12031176 w 12140914"/>
              <a:gd name="connsiteY3" fmla="*/ 1755817 h 2720433"/>
              <a:gd name="connsiteX4" fmla="*/ 38636 w 12140914"/>
              <a:gd name="connsiteY4" fmla="*/ 2303835 h 2720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40914" h="2720433">
                <a:moveTo>
                  <a:pt x="0" y="0"/>
                </a:moveTo>
                <a:lnTo>
                  <a:pt x="12140914" y="0"/>
                </a:lnTo>
                <a:lnTo>
                  <a:pt x="12140914" y="1755334"/>
                </a:lnTo>
                <a:lnTo>
                  <a:pt x="12031176" y="1755817"/>
                </a:lnTo>
                <a:cubicBezTo>
                  <a:pt x="6128611" y="1808217"/>
                  <a:pt x="6131705" y="3475857"/>
                  <a:pt x="38636" y="2303835"/>
                </a:cubicBez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6" name="任意多边形: 形状 75"/>
          <p:cNvSpPr/>
          <p:nvPr userDrawn="1">
            <p:custDataLst>
              <p:tags r:id="rId3"/>
            </p:custDataLst>
          </p:nvPr>
        </p:nvSpPr>
        <p:spPr>
          <a:xfrm>
            <a:off x="0" y="0"/>
            <a:ext cx="12192000" cy="2942440"/>
          </a:xfrm>
          <a:custGeom>
            <a:avLst/>
            <a:gdLst>
              <a:gd name="connsiteX0" fmla="*/ 0 w 12192000"/>
              <a:gd name="connsiteY0" fmla="*/ 0 h 2942440"/>
              <a:gd name="connsiteX1" fmla="*/ 12192000 w 12192000"/>
              <a:gd name="connsiteY1" fmla="*/ 0 h 2942440"/>
              <a:gd name="connsiteX2" fmla="*/ 12192000 w 12192000"/>
              <a:gd name="connsiteY2" fmla="*/ 1672517 h 2942440"/>
              <a:gd name="connsiteX3" fmla="*/ 12082188 w 12192000"/>
              <a:gd name="connsiteY3" fmla="*/ 1673099 h 2942440"/>
              <a:gd name="connsiteX4" fmla="*/ 273938 w 12192000"/>
              <a:gd name="connsiteY4" fmla="*/ 2629884 h 2942440"/>
              <a:gd name="connsiteX5" fmla="*/ 0 w 12192000"/>
              <a:gd name="connsiteY5" fmla="*/ 2578652 h 294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942440">
                <a:moveTo>
                  <a:pt x="0" y="0"/>
                </a:moveTo>
                <a:lnTo>
                  <a:pt x="12192000" y="0"/>
                </a:lnTo>
                <a:lnTo>
                  <a:pt x="12192000" y="1672517"/>
                </a:lnTo>
                <a:lnTo>
                  <a:pt x="12082188" y="1673099"/>
                </a:lnTo>
                <a:cubicBezTo>
                  <a:pt x="6270292" y="1735264"/>
                  <a:pt x="6085834" y="3685093"/>
                  <a:pt x="273938" y="2629884"/>
                </a:cubicBezTo>
                <a:lnTo>
                  <a:pt x="0" y="2578652"/>
                </a:lnTo>
                <a:close/>
              </a:path>
            </a:pathLst>
          </a:cu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标题 1"/>
          <p:cNvSpPr>
            <a:spLocks noGrp="1"/>
          </p:cNvSpPr>
          <p:nvPr>
            <p:ph type="title" hasCustomPrompt="1"/>
          </p:nvPr>
        </p:nvSpPr>
        <p:spPr>
          <a:xfrm>
            <a:off x="838200" y="3304697"/>
            <a:ext cx="10515600" cy="729445"/>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Tx/>
              <a:buNone/>
              <a:defRPr>
                <a:solidFill>
                  <a:schemeClr val="accent1"/>
                </a:soli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dirty="0">
                <a:ln>
                  <a:noFill/>
                </a:ln>
                <a:solidFill>
                  <a:srgbClr val="0168B0"/>
                </a:solidFill>
                <a:effectLst/>
                <a:uLnTx/>
                <a:uFillTx/>
                <a:latin typeface="阿里巴巴普惠体 B"/>
                <a:ea typeface="+mj-ea"/>
                <a:cs typeface="+mn-cs"/>
              </a:rPr>
              <a:t>单击此处添加文本</a:t>
            </a:r>
            <a:endParaRPr kumimoji="0" lang="zh-CN" altLang="en-US" sz="4800" b="0" i="0" u="none" strike="noStrike" kern="1200" cap="none" spc="0" normalizeH="0" baseline="0" noProof="0" dirty="0">
              <a:ln>
                <a:noFill/>
              </a:ln>
              <a:solidFill>
                <a:srgbClr val="0168B0"/>
              </a:solidFill>
              <a:effectLst/>
              <a:uLnTx/>
              <a:uFillTx/>
              <a:latin typeface="阿里巴巴普惠体 B"/>
              <a:ea typeface="+mj-ea"/>
              <a:cs typeface="+mn-cs"/>
            </a:endParaRPr>
          </a:p>
        </p:txBody>
      </p:sp>
      <p:sp>
        <p:nvSpPr>
          <p:cNvPr id="148" name="图片占位符 147"/>
          <p:cNvSpPr>
            <a:spLocks noGrp="1"/>
          </p:cNvSpPr>
          <p:nvPr>
            <p:ph type="pic" sz="quarter" idx="11" hasCustomPrompt="1"/>
          </p:nvPr>
        </p:nvSpPr>
        <p:spPr>
          <a:xfrm>
            <a:off x="0" y="0"/>
            <a:ext cx="12192000" cy="2859464"/>
          </a:xfrm>
          <a:custGeom>
            <a:avLst/>
            <a:gdLst>
              <a:gd name="connsiteX0" fmla="*/ 0 w 12192000"/>
              <a:gd name="connsiteY0" fmla="*/ 0 h 2859464"/>
              <a:gd name="connsiteX1" fmla="*/ 12192000 w 12192000"/>
              <a:gd name="connsiteY1" fmla="*/ 0 h 2859464"/>
              <a:gd name="connsiteX2" fmla="*/ 12192000 w 12192000"/>
              <a:gd name="connsiteY2" fmla="*/ 1588672 h 2859464"/>
              <a:gd name="connsiteX3" fmla="*/ 11921853 w 12192000"/>
              <a:gd name="connsiteY3" fmla="*/ 1590123 h 2859464"/>
              <a:gd name="connsiteX4" fmla="*/ 10446190 w 12192000"/>
              <a:gd name="connsiteY4" fmla="*/ 1653348 h 2859464"/>
              <a:gd name="connsiteX5" fmla="*/ 10173842 w 12192000"/>
              <a:gd name="connsiteY5" fmla="*/ 1677702 h 2859464"/>
              <a:gd name="connsiteX6" fmla="*/ 10156333 w 12192000"/>
              <a:gd name="connsiteY6" fmla="*/ 1621298 h 2859464"/>
              <a:gd name="connsiteX7" fmla="*/ 9346196 w 12192000"/>
              <a:gd name="connsiteY7" fmla="*/ 1084303 h 2859464"/>
              <a:gd name="connsiteX8" fmla="*/ 8484828 w 12192000"/>
              <a:gd name="connsiteY8" fmla="*/ 1786338 h 2859464"/>
              <a:gd name="connsiteX9" fmla="*/ 8471579 w 12192000"/>
              <a:gd name="connsiteY9" fmla="*/ 1917766 h 2859464"/>
              <a:gd name="connsiteX10" fmla="*/ 7833325 w 12192000"/>
              <a:gd name="connsiteY10" fmla="*/ 2052116 h 2859464"/>
              <a:gd name="connsiteX11" fmla="*/ 270151 w 12192000"/>
              <a:gd name="connsiteY11" fmla="*/ 2546908 h 2859464"/>
              <a:gd name="connsiteX12" fmla="*/ 0 w 12192000"/>
              <a:gd name="connsiteY12" fmla="*/ 2495706 h 2859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2859464">
                <a:moveTo>
                  <a:pt x="0" y="0"/>
                </a:moveTo>
                <a:lnTo>
                  <a:pt x="12192000" y="0"/>
                </a:lnTo>
                <a:lnTo>
                  <a:pt x="12192000" y="1588672"/>
                </a:lnTo>
                <a:lnTo>
                  <a:pt x="11921853" y="1590123"/>
                </a:lnTo>
                <a:cubicBezTo>
                  <a:pt x="11384211" y="1595951"/>
                  <a:pt x="10895374" y="1618370"/>
                  <a:pt x="10446190" y="1653348"/>
                </a:cubicBezTo>
                <a:lnTo>
                  <a:pt x="10173842" y="1677702"/>
                </a:lnTo>
                <a:lnTo>
                  <a:pt x="10156333" y="1621298"/>
                </a:lnTo>
                <a:cubicBezTo>
                  <a:pt x="10022858" y="1305728"/>
                  <a:pt x="9710385" y="1084303"/>
                  <a:pt x="9346196" y="1084303"/>
                </a:cubicBezTo>
                <a:cubicBezTo>
                  <a:pt x="8921308" y="1084303"/>
                  <a:pt x="8566813" y="1385688"/>
                  <a:pt x="8484828" y="1786338"/>
                </a:cubicBezTo>
                <a:lnTo>
                  <a:pt x="8471579" y="1917766"/>
                </a:lnTo>
                <a:lnTo>
                  <a:pt x="7833325" y="2052116"/>
                </a:lnTo>
                <a:cubicBezTo>
                  <a:pt x="5530982" y="2577471"/>
                  <a:pt x="4212857" y="3272364"/>
                  <a:pt x="270151" y="2546908"/>
                </a:cubicBezTo>
                <a:lnTo>
                  <a:pt x="0" y="2495706"/>
                </a:lnTo>
                <a:close/>
              </a:path>
            </a:pathLst>
          </a:custGeom>
          <a:gradFill>
            <a:gsLst>
              <a:gs pos="100000">
                <a:schemeClr val="accent1">
                  <a:alpha val="80000"/>
                </a:schemeClr>
              </a:gs>
              <a:gs pos="0">
                <a:schemeClr val="accent1">
                  <a:alpha val="0"/>
                </a:schemeClr>
              </a:gs>
            </a:gsLst>
            <a:lin ang="0" scaled="1"/>
          </a:gradFill>
        </p:spPr>
        <p:txBody>
          <a:bodyPr wrap="square">
            <a:noAutofit/>
          </a:bodyPr>
          <a:lstStyle/>
          <a:p>
            <a:r>
              <a:rPr lang="en-US" altLang="zh-CN"/>
              <a:t>0</a:t>
            </a:r>
            <a:endParaRPr lang="en-US" altLang="zh-CN"/>
          </a:p>
        </p:txBody>
      </p:sp>
      <p:sp>
        <p:nvSpPr>
          <p:cNvPr id="149" name="椭圆 148"/>
          <p:cNvSpPr/>
          <p:nvPr userDrawn="1"/>
        </p:nvSpPr>
        <p:spPr>
          <a:xfrm>
            <a:off x="8473063" y="1073069"/>
            <a:ext cx="1764000" cy="176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日期占位符 6"/>
          <p:cNvSpPr>
            <a:spLocks noGrp="1"/>
          </p:cNvSpPr>
          <p:nvPr userDrawn="1">
            <p:ph type="dt" sz="half" idx="12"/>
          </p:nvPr>
        </p:nvSpPr>
        <p:spPr>
          <a:xfrm>
            <a:off x="9123751" y="6515100"/>
            <a:ext cx="2743200" cy="365125"/>
          </a:xfrm>
          <a:prstGeom prst="rect">
            <a:avLst/>
          </a:prstGeom>
        </p:spPr>
        <p:txBody>
          <a:bodyPr lIns="0" tIns="0" rIns="0" bIns="0"/>
          <a:lstStyle>
            <a:lvl1pPr algn="r">
              <a:defRPr lang="en-US" altLang="zh-CN" sz="1200" kern="1200" smtClean="0">
                <a:solidFill>
                  <a:schemeClr val="bg2">
                    <a:lumMod val="50000"/>
                  </a:schemeClr>
                </a:solidFill>
                <a:latin typeface="+mn-lt"/>
                <a:ea typeface="+mn-ea"/>
                <a:cs typeface="+mn-cs"/>
              </a:defRPr>
            </a:lvl1pPr>
          </a:lstStyle>
          <a:p>
            <a:fld id="{B1219985-4294-4C37-8233-04382A3FA9F0}" type="datetime1">
              <a:rPr lang="zh-CN" altLang="en-US" smtClean="0"/>
            </a:fld>
            <a:endParaRPr lang="zh-CN" altLang="en-US" dirty="0"/>
          </a:p>
        </p:txBody>
      </p:sp>
      <p:sp>
        <p:nvSpPr>
          <p:cNvPr id="202" name="文本占位符 201"/>
          <p:cNvSpPr>
            <a:spLocks noGrp="1"/>
          </p:cNvSpPr>
          <p:nvPr userDrawn="1">
            <p:ph type="body" sz="quarter" idx="13" hasCustomPrompt="1"/>
          </p:nvPr>
        </p:nvSpPr>
        <p:spPr>
          <a:xfrm>
            <a:off x="304800" y="6515100"/>
            <a:ext cx="3810000" cy="441325"/>
          </a:xfrm>
          <a:prstGeom prst="rect">
            <a:avLst/>
          </a:prstGeom>
        </p:spPr>
        <p:txBody>
          <a:bodyPr lIns="0" tIns="0" rIns="0" bIns="0"/>
          <a:lstStyle>
            <a:lvl1pPr marL="0" marR="0" indent="0" algn="l" defTabSz="914400" rtl="0" eaLnBrk="1" fontAlgn="auto" latinLnBrk="0" hangingPunct="1">
              <a:lnSpc>
                <a:spcPct val="100000"/>
              </a:lnSpc>
              <a:spcBef>
                <a:spcPts val="0"/>
              </a:spcBef>
              <a:spcAft>
                <a:spcPts val="0"/>
              </a:spcAft>
              <a:buClrTx/>
              <a:buSzTx/>
              <a:buFontTx/>
              <a:buNone/>
              <a:defRPr sz="1200">
                <a:solidFill>
                  <a:schemeClr val="bg2">
                    <a:lumMod val="50000"/>
                  </a:schemeClr>
                </a:solidFill>
                <a:latin typeface="+mn-ea"/>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tint val="75000"/>
                  </a:prstClr>
                </a:solidFill>
                <a:effectLst/>
                <a:uLnTx/>
                <a:uFillTx/>
                <a:latin typeface="+mn-lt"/>
                <a:ea typeface="+mn-ea"/>
                <a:cs typeface="+mn-cs"/>
              </a:rPr>
              <a:t>知明行笃     立诚致广</a:t>
            </a:r>
            <a:endParaRPr kumimoji="0" lang="zh-CN" altLang="en-US" sz="1200" b="0" i="0" u="none" strike="noStrike" kern="1200" cap="none" spc="0" normalizeH="0" baseline="0" noProof="0" dirty="0">
              <a:ln>
                <a:noFill/>
              </a:ln>
              <a:solidFill>
                <a:prstClr val="black">
                  <a:tint val="75000"/>
                </a:prstClr>
              </a:solidFill>
              <a:effectLst/>
              <a:uLnTx/>
              <a:uFillTx/>
              <a:latin typeface="+mn-lt"/>
              <a:ea typeface="+mn-ea"/>
              <a:cs typeface="+mn-cs"/>
            </a:endParaRPr>
          </a:p>
        </p:txBody>
      </p:sp>
      <p:pic>
        <p:nvPicPr>
          <p:cNvPr id="9" name="图片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93589" y="1070639"/>
            <a:ext cx="1743760" cy="174376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image" Target="../media/image2.jpeg"/><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87488" y="93741"/>
            <a:ext cx="10441160" cy="886987"/>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263352" y="1268760"/>
            <a:ext cx="11665296" cy="5015804"/>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7" name="Line 35"/>
          <p:cNvSpPr>
            <a:spLocks noChangeShapeType="1"/>
          </p:cNvSpPr>
          <p:nvPr userDrawn="1"/>
        </p:nvSpPr>
        <p:spPr bwMode="auto">
          <a:xfrm>
            <a:off x="2" y="1052513"/>
            <a:ext cx="4271433" cy="0"/>
          </a:xfrm>
          <a:prstGeom prst="line">
            <a:avLst/>
          </a:prstGeom>
          <a:noFill/>
          <a:ln w="25400">
            <a:solidFill>
              <a:srgbClr val="FF0000"/>
            </a:solidFill>
            <a:miter lim="800000"/>
          </a:ln>
          <a:effectLst/>
        </p:spPr>
        <p:txBody>
          <a:bodyPr wrap="none"/>
          <a:lstStyle/>
          <a:p>
            <a:pPr>
              <a:defRPr/>
            </a:pPr>
            <a:endParaRPr lang="zh-CN" altLang="en-US" sz="2400">
              <a:ea typeface="+mn-ea"/>
            </a:endParaRPr>
          </a:p>
        </p:txBody>
      </p:sp>
      <p:pic>
        <p:nvPicPr>
          <p:cNvPr id="8" name="图片 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2021" y="93740"/>
            <a:ext cx="1199456" cy="886988"/>
          </a:xfrm>
          <a:prstGeom prst="rect">
            <a:avLst/>
          </a:prstGeom>
        </p:spPr>
      </p:pic>
      <p:sp>
        <p:nvSpPr>
          <p:cNvPr id="13" name="Text Box 23"/>
          <p:cNvSpPr txBox="1">
            <a:spLocks noChangeArrowheads="1"/>
          </p:cNvSpPr>
          <p:nvPr userDrawn="1"/>
        </p:nvSpPr>
        <p:spPr bwMode="auto">
          <a:xfrm>
            <a:off x="2639616" y="6453336"/>
            <a:ext cx="6912768" cy="338554"/>
          </a:xfrm>
          <a:prstGeom prst="rect">
            <a:avLst/>
          </a:prstGeom>
          <a:noFill/>
          <a:ln w="12700" cap="sq">
            <a:noFill/>
            <a:miter lim="800000"/>
            <a:headEnd type="none" w="sm" len="sm"/>
            <a:tailEnd type="none" w="sm" len="sm"/>
          </a:ln>
          <a:effectLst/>
        </p:spPr>
        <p:txBody>
          <a:bodyPr wrap="square" anchor="ctr">
            <a:spAutoFit/>
          </a:bodyPr>
          <a:lstStyle/>
          <a:p>
            <a:pPr algn="ctr">
              <a:spcBef>
                <a:spcPct val="50000"/>
              </a:spcBef>
              <a:defRPr/>
            </a:pPr>
            <a:r>
              <a:rPr lang="zh-CN" altLang="en-US" sz="1600" dirty="0">
                <a:latin typeface="Times New Roman" panose="02020603050405020304" pitchFamily="18" charset="0"/>
              </a:rPr>
              <a:t>教务处，教育学院</a:t>
            </a:r>
            <a:r>
              <a:rPr lang="en-US" altLang="zh-CN" sz="1600" dirty="0">
                <a:latin typeface="Times New Roman" panose="02020603050405020304" pitchFamily="18" charset="0"/>
              </a:rPr>
              <a:t>_《</a:t>
            </a:r>
            <a:r>
              <a:rPr lang="zh-CN" altLang="en-US" sz="1600" dirty="0">
                <a:latin typeface="Times New Roman" panose="02020603050405020304" pitchFamily="18" charset="0"/>
              </a:rPr>
              <a:t>劳动教育</a:t>
            </a:r>
            <a:r>
              <a:rPr lang="en-US" altLang="zh-CN" sz="1600" dirty="0">
                <a:latin typeface="Times New Roman" panose="02020603050405020304" pitchFamily="18" charset="0"/>
              </a:rPr>
              <a:t>》</a:t>
            </a:r>
            <a:r>
              <a:rPr lang="zh-CN" altLang="en-US" sz="1600" dirty="0">
                <a:latin typeface="Times New Roman" panose="02020603050405020304" pitchFamily="18" charset="0"/>
              </a:rPr>
              <a:t>教学课件</a:t>
            </a:r>
            <a:endParaRPr lang="en-US" altLang="zh-CN" sz="1600"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lvl1pPr algn="l" defTabSz="914400" rtl="0" eaLnBrk="1" latinLnBrk="0" hangingPunct="1">
        <a:lnSpc>
          <a:spcPct val="90000"/>
        </a:lnSpc>
        <a:spcBef>
          <a:spcPct val="0"/>
        </a:spcBef>
        <a:buNone/>
        <a:defRPr sz="4400" kern="1200">
          <a:solidFill>
            <a:srgbClr val="800000"/>
          </a:solidFill>
          <a:latin typeface="+mj-lt"/>
          <a:ea typeface="+mj-ea"/>
          <a:cs typeface="+mj-cs"/>
        </a:defRPr>
      </a:lvl1pPr>
    </p:titleStyle>
    <p:bodyStyle>
      <a:lvl1pPr marL="228600" indent="-228600" algn="l" defTabSz="914400" rtl="0" eaLnBrk="1" latinLnBrk="0" hangingPunct="1">
        <a:lnSpc>
          <a:spcPct val="150000"/>
        </a:lnSpc>
        <a:spcBef>
          <a:spcPts val="1000"/>
        </a:spcBef>
        <a:buClr>
          <a:srgbClr val="002060"/>
        </a:buClr>
        <a:buFont typeface="Wingdings" panose="05000000000000000000" pitchFamily="2" charset="2"/>
        <a:buChar char="u"/>
        <a:defRPr sz="32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150000"/>
        </a:lnSpc>
        <a:spcBef>
          <a:spcPts val="500"/>
        </a:spcBef>
        <a:buClr>
          <a:srgbClr val="002060"/>
        </a:buClr>
        <a:buFont typeface="Wingdings" panose="05000000000000000000" pitchFamily="2" charset="2"/>
        <a:buChar char="Ø"/>
        <a:defRPr sz="28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150000"/>
        </a:lnSpc>
        <a:spcBef>
          <a:spcPts val="500"/>
        </a:spcBef>
        <a:buClr>
          <a:srgbClr val="002060"/>
        </a:buClr>
        <a:buFont typeface="Wingdings" panose="05000000000000000000" pitchFamily="2" charset="2"/>
        <a:buChar char="l"/>
        <a:defRPr sz="24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tags" Target="../tags/tag3.xml"/><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slide" Target="slide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4.png"/><Relationship Id="rId1" Type="http://schemas.openxmlformats.org/officeDocument/2006/relationships/image" Target="../media/image23.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25.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9.png"/><Relationship Id="rId1" Type="http://schemas.openxmlformats.org/officeDocument/2006/relationships/image" Target="../media/image28.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image" Target="../media/image30.jpe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image" Target="../media/image33.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slide" Target="slide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slide" Target="slide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tags" Target="../tags/tag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slide" Target="slide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slide" Target="slide1.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标题-文本框"/>
          <p:cNvSpPr>
            <a:spLocks noGrp="1"/>
          </p:cNvSpPr>
          <p:nvPr>
            <p:ph type="title"/>
          </p:nvPr>
        </p:nvSpPr>
        <p:spPr>
          <a:xfrm>
            <a:off x="2855595" y="2853690"/>
            <a:ext cx="6672580" cy="2060575"/>
          </a:xfrm>
        </p:spPr>
        <p:txBody>
          <a:bodyPr>
            <a:noAutofit/>
          </a:bodyPr>
          <a:lstStyle/>
          <a:p>
            <a:pPr>
              <a:lnSpc>
                <a:spcPct val="125000"/>
              </a:lnSpc>
            </a:pPr>
            <a:r>
              <a:rPr lang="zh-CN" altLang="en-US" sz="5400" b="1" dirty="0">
                <a:latin typeface="微软雅黑" panose="020B0503020204020204" charset="-122"/>
                <a:ea typeface="微软雅黑" panose="020B0503020204020204" charset="-122"/>
                <a:cs typeface="微软雅黑" panose="020B0503020204020204" charset="-122"/>
              </a:rPr>
              <a:t>劳动教育</a:t>
            </a:r>
            <a:br>
              <a:rPr lang="zh-CN" altLang="en-US" sz="6000" b="1" dirty="0">
                <a:latin typeface="微软雅黑" panose="020B0503020204020204" charset="-122"/>
                <a:ea typeface="微软雅黑" panose="020B0503020204020204" charset="-122"/>
                <a:cs typeface="微软雅黑" panose="020B0503020204020204" charset="-122"/>
              </a:rPr>
            </a:br>
            <a:r>
              <a:rPr lang="zh-CN" altLang="en-US" sz="4800" b="1" dirty="0">
                <a:latin typeface="微软雅黑" panose="020B0503020204020204" charset="-122"/>
                <a:ea typeface="微软雅黑" panose="020B0503020204020204" charset="-122"/>
                <a:cs typeface="微软雅黑" panose="020B0503020204020204" charset="-122"/>
              </a:rPr>
              <a:t>第一讲</a:t>
            </a:r>
            <a:endParaRPr lang="zh-CN" altLang="en-US" sz="4800" b="1" dirty="0">
              <a:latin typeface="微软雅黑" panose="020B0503020204020204" charset="-122"/>
              <a:ea typeface="微软雅黑" panose="020B0503020204020204" charset="-122"/>
              <a:cs typeface="微软雅黑" panose="020B0503020204020204" charset="-122"/>
            </a:endParaRPr>
          </a:p>
        </p:txBody>
      </p:sp>
      <p:pic>
        <p:nvPicPr>
          <p:cNvPr id="123" name="封面-图片"/>
          <p:cNvPicPr>
            <a:picLocks noGrp="1" noChangeAspect="1"/>
          </p:cNvPicPr>
          <p:nvPr>
            <p:ph type="pic" sz="quarter" idx="11"/>
          </p:nvPr>
        </p:nvPicPr>
        <p:blipFill rotWithShape="1">
          <a:blip r:embed="rId1" cstate="print">
            <a:extLst>
              <a:ext uri="{28A0092B-C50C-407E-A947-70E740481C1C}">
                <a14:useLocalDpi xmlns:a14="http://schemas.microsoft.com/office/drawing/2010/main" val="0"/>
              </a:ext>
            </a:extLst>
          </a:blip>
          <a:srcRect l="1055" r="757"/>
          <a:stretch>
            <a:fillRect/>
          </a:stretch>
        </p:blipFill>
        <p:spPr>
          <a:xfrm>
            <a:off x="0" y="0"/>
            <a:ext cx="12192000" cy="2817108"/>
          </a:xfrm>
        </p:spPr>
      </p:pic>
      <p:sp>
        <p:nvSpPr>
          <p:cNvPr id="29" name="日期占位符 6"/>
          <p:cNvSpPr>
            <a:spLocks noGrp="1"/>
          </p:cNvSpPr>
          <p:nvPr>
            <p:ph type="dt" sz="half" idx="12"/>
          </p:nvPr>
        </p:nvSpPr>
        <p:spPr/>
        <p:txBody>
          <a:bodyPr/>
          <a:lstStyle>
            <a:lvl1pPr algn="r">
              <a:defRPr lang="en-US" altLang="zh-CN" sz="1200" kern="1200" smtClean="0">
                <a:solidFill>
                  <a:schemeClr val="bg2">
                    <a:lumMod val="50000"/>
                  </a:schemeClr>
                </a:solidFill>
                <a:latin typeface="+mn-lt"/>
                <a:ea typeface="+mn-ea"/>
                <a:cs typeface="+mn-cs"/>
              </a:defRPr>
            </a:lvl1pPr>
          </a:lstStyle>
          <a:p>
            <a:fld id="{CCD20B5D-81CD-4F85-A0D2-D1BD80563742}" type="datetime1">
              <a:rPr lang="zh-CN" altLang="en-US" smtClean="0"/>
            </a:fld>
            <a:endParaRPr lang="zh-CN" altLang="en-US" dirty="0"/>
          </a:p>
        </p:txBody>
      </p:sp>
      <p:sp>
        <p:nvSpPr>
          <p:cNvPr id="207" name="校训-文本框"/>
          <p:cNvSpPr>
            <a:spLocks noGrp="1"/>
          </p:cNvSpPr>
          <p:nvPr>
            <p:ph type="body" sz="quarter" idx="13"/>
          </p:nvPr>
        </p:nvSpPr>
        <p:spPr/>
        <p:txBody>
          <a:bodyPr/>
          <a:lstStyle>
            <a:lvl1pPr marL="0" marR="0" indent="0" algn="l" defTabSz="914400" rtl="0" eaLnBrk="1" fontAlgn="auto" latinLnBrk="0" hangingPunct="1">
              <a:lnSpc>
                <a:spcPct val="100000"/>
              </a:lnSpc>
              <a:spcBef>
                <a:spcPts val="0"/>
              </a:spcBef>
              <a:spcAft>
                <a:spcPts val="0"/>
              </a:spcAft>
              <a:buClrTx/>
              <a:buSzTx/>
              <a:buFontTx/>
              <a:buNone/>
              <a:defRPr/>
            </a:lvl1pPr>
          </a:lstStyle>
          <a:p>
            <a:pPr lvl="0"/>
            <a:r>
              <a:rPr lang="zh-CN" altLang="en-US" dirty="0"/>
              <a:t>知明行笃        立诚致广</a:t>
            </a:r>
            <a:endParaRPr lang="zh-CN" altLang="en-US" noProof="0" dirty="0"/>
          </a:p>
        </p:txBody>
      </p:sp>
      <p:pic>
        <p:nvPicPr>
          <p:cNvPr id="112" name="老师-图标"/>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96221" y="5810671"/>
            <a:ext cx="333938" cy="333938"/>
          </a:xfrm>
          <a:prstGeom prst="rect">
            <a:avLst/>
          </a:prstGeom>
        </p:spPr>
      </p:pic>
      <p:sp>
        <p:nvSpPr>
          <p:cNvPr id="111" name="指导老师-文本框"/>
          <p:cNvSpPr txBox="1"/>
          <p:nvPr/>
        </p:nvSpPr>
        <p:spPr>
          <a:xfrm>
            <a:off x="5231765" y="5806440"/>
            <a:ext cx="2588895" cy="460375"/>
          </a:xfrm>
          <a:prstGeom prst="rect">
            <a:avLst/>
          </a:prstGeom>
          <a:noFill/>
        </p:spPr>
        <p:txBody>
          <a:bodyPr wrap="square" rtlCol="0">
            <a:spAutoFit/>
          </a:bodyPr>
          <a:lstStyle/>
          <a:p>
            <a:r>
              <a:rPr lang="zh-CN" altLang="en-US" dirty="0">
                <a:solidFill>
                  <a:schemeClr val="tx2">
                    <a:lumMod val="50000"/>
                  </a:schemeClr>
                </a:solidFill>
                <a:latin typeface="微软雅黑" panose="020B0503020204020204" charset="-122"/>
                <a:ea typeface="微软雅黑" panose="020B0503020204020204" charset="-122"/>
              </a:rPr>
              <a:t>主讲人：</a:t>
            </a:r>
            <a:endParaRPr lang="zh-CN" altLang="en-US" dirty="0">
              <a:solidFill>
                <a:schemeClr val="tx2">
                  <a:lumMod val="50000"/>
                </a:schemeClr>
              </a:solidFill>
              <a:latin typeface="微软雅黑" panose="020B0503020204020204" charset="-122"/>
              <a:ea typeface="微软雅黑" panose="020B0503020204020204" charset="-122"/>
            </a:endParaRPr>
          </a:p>
        </p:txBody>
      </p:sp>
      <p:sp>
        <p:nvSpPr>
          <p:cNvPr id="99" name="答辩人-文本框"/>
          <p:cNvSpPr txBox="1"/>
          <p:nvPr/>
        </p:nvSpPr>
        <p:spPr>
          <a:xfrm>
            <a:off x="3637280" y="5314315"/>
            <a:ext cx="6333490" cy="460375"/>
          </a:xfrm>
          <a:prstGeom prst="rect">
            <a:avLst/>
          </a:prstGeom>
          <a:noFill/>
        </p:spPr>
        <p:txBody>
          <a:bodyPr wrap="square" rtlCol="0">
            <a:spAutoFit/>
          </a:bodyPr>
          <a:lstStyle/>
          <a:p>
            <a:r>
              <a:rPr lang="zh-CN" altLang="en-US" dirty="0">
                <a:solidFill>
                  <a:schemeClr val="tx2">
                    <a:lumMod val="50000"/>
                  </a:schemeClr>
                </a:solidFill>
                <a:latin typeface="微软雅黑" panose="020B0503020204020204" charset="-122"/>
                <a:ea typeface="微软雅黑" panose="020B0503020204020204" charset="-122"/>
              </a:rPr>
              <a:t>学院：</a:t>
            </a:r>
            <a:endParaRPr lang="zh-CN" altLang="en-US" dirty="0">
              <a:solidFill>
                <a:schemeClr val="tx2">
                  <a:lumMod val="50000"/>
                </a:schemeClr>
              </a:solidFill>
              <a:latin typeface="微软雅黑" panose="020B0503020204020204" charset="-122"/>
              <a:ea typeface="微软雅黑" panose="020B0503020204020204" charset="-122"/>
            </a:endParaRPr>
          </a:p>
        </p:txBody>
      </p:sp>
      <p:sp>
        <p:nvSpPr>
          <p:cNvPr id="173" name="蓝色渐变蒙版"/>
          <p:cNvSpPr/>
          <p:nvPr>
            <p:custDataLst>
              <p:tags r:id="rId4"/>
            </p:custDataLst>
          </p:nvPr>
        </p:nvSpPr>
        <p:spPr>
          <a:xfrm>
            <a:off x="997" y="-4099"/>
            <a:ext cx="12192000" cy="2919600"/>
          </a:xfrm>
          <a:custGeom>
            <a:avLst/>
            <a:gdLst>
              <a:gd name="connsiteX0" fmla="*/ 0 w 12192000"/>
              <a:gd name="connsiteY0" fmla="*/ 0 h 2919600"/>
              <a:gd name="connsiteX1" fmla="*/ 12192000 w 12192000"/>
              <a:gd name="connsiteY1" fmla="*/ 0 h 2919600"/>
              <a:gd name="connsiteX2" fmla="*/ 12192000 w 12192000"/>
              <a:gd name="connsiteY2" fmla="*/ 1629024 h 2919600"/>
              <a:gd name="connsiteX3" fmla="*/ 11929220 w 12192000"/>
              <a:gd name="connsiteY3" fmla="*/ 1630436 h 2919600"/>
              <a:gd name="connsiteX4" fmla="*/ 10430492 w 12192000"/>
              <a:gd name="connsiteY4" fmla="*/ 1694648 h 2919600"/>
              <a:gd name="connsiteX5" fmla="*/ 10193779 w 12192000"/>
              <a:gd name="connsiteY5" fmla="*/ 1715815 h 2919600"/>
              <a:gd name="connsiteX6" fmla="*/ 10170300 w 12192000"/>
              <a:gd name="connsiteY6" fmla="*/ 1639160 h 2919600"/>
              <a:gd name="connsiteX7" fmla="*/ 9531393 w 12192000"/>
              <a:gd name="connsiteY7" fmla="*/ 1108101 h 2919600"/>
              <a:gd name="connsiteX8" fmla="*/ 9490489 w 12192000"/>
              <a:gd name="connsiteY8" fmla="*/ 1101774 h 2919600"/>
              <a:gd name="connsiteX9" fmla="*/ 9483531 w 12192000"/>
              <a:gd name="connsiteY9" fmla="*/ 1100149 h 2919600"/>
              <a:gd name="connsiteX10" fmla="*/ 9476492 w 12192000"/>
              <a:gd name="connsiteY10" fmla="*/ 1099610 h 2919600"/>
              <a:gd name="connsiteX11" fmla="*/ 9443271 w 12192000"/>
              <a:gd name="connsiteY11" fmla="*/ 1094471 h 2919600"/>
              <a:gd name="connsiteX12" fmla="*/ 9352528 w 12192000"/>
              <a:gd name="connsiteY12" fmla="*/ 1089828 h 2919600"/>
              <a:gd name="connsiteX13" fmla="*/ 9350724 w 12192000"/>
              <a:gd name="connsiteY13" fmla="*/ 1089920 h 2919600"/>
              <a:gd name="connsiteX14" fmla="*/ 9348920 w 12192000"/>
              <a:gd name="connsiteY14" fmla="*/ 1089828 h 2919600"/>
              <a:gd name="connsiteX15" fmla="*/ 9258546 w 12192000"/>
              <a:gd name="connsiteY15" fmla="*/ 1094453 h 2919600"/>
              <a:gd name="connsiteX16" fmla="*/ 9205572 w 12192000"/>
              <a:gd name="connsiteY16" fmla="*/ 1102646 h 2919600"/>
              <a:gd name="connsiteX17" fmla="*/ 9192453 w 12192000"/>
              <a:gd name="connsiteY17" fmla="*/ 1103819 h 2919600"/>
              <a:gd name="connsiteX18" fmla="*/ 9185264 w 12192000"/>
              <a:gd name="connsiteY18" fmla="*/ 1105787 h 2919600"/>
              <a:gd name="connsiteX19" fmla="*/ 9170781 w 12192000"/>
              <a:gd name="connsiteY19" fmla="*/ 1108026 h 2919600"/>
              <a:gd name="connsiteX20" fmla="*/ 9086072 w 12192000"/>
              <a:gd name="connsiteY20" fmla="*/ 1130100 h 2919600"/>
              <a:gd name="connsiteX21" fmla="*/ 9056842 w 12192000"/>
              <a:gd name="connsiteY21" fmla="*/ 1140942 h 2919600"/>
              <a:gd name="connsiteX22" fmla="*/ 9045002 w 12192000"/>
              <a:gd name="connsiteY22" fmla="*/ 1144183 h 2919600"/>
              <a:gd name="connsiteX23" fmla="*/ 9033708 w 12192000"/>
              <a:gd name="connsiteY23" fmla="*/ 1149523 h 2919600"/>
              <a:gd name="connsiteX24" fmla="*/ 9004863 w 12192000"/>
              <a:gd name="connsiteY24" fmla="*/ 1160222 h 2919600"/>
              <a:gd name="connsiteX25" fmla="*/ 8982834 w 12192000"/>
              <a:gd name="connsiteY25" fmla="*/ 1172339 h 2919600"/>
              <a:gd name="connsiteX26" fmla="*/ 8929485 w 12192000"/>
              <a:gd name="connsiteY26" fmla="*/ 1198384 h 2919600"/>
              <a:gd name="connsiteX27" fmla="*/ 8926588 w 12192000"/>
              <a:gd name="connsiteY27" fmla="*/ 1200168 h 2919600"/>
              <a:gd name="connsiteX28" fmla="*/ 8908947 w 12192000"/>
              <a:gd name="connsiteY28" fmla="*/ 1208508 h 2919600"/>
              <a:gd name="connsiteX29" fmla="*/ 8879840 w 12192000"/>
              <a:gd name="connsiteY29" fmla="*/ 1228948 h 2919600"/>
              <a:gd name="connsiteX30" fmla="*/ 8879171 w 12192000"/>
              <a:gd name="connsiteY30" fmla="*/ 1229361 h 2919600"/>
              <a:gd name="connsiteX31" fmla="*/ 8854718 w 12192000"/>
              <a:gd name="connsiteY31" fmla="*/ 1242812 h 2919600"/>
              <a:gd name="connsiteX32" fmla="*/ 8826483 w 12192000"/>
              <a:gd name="connsiteY32" fmla="*/ 1266420 h 2919600"/>
              <a:gd name="connsiteX33" fmla="*/ 8786671 w 12192000"/>
              <a:gd name="connsiteY33" fmla="*/ 1294379 h 2919600"/>
              <a:gd name="connsiteX34" fmla="*/ 8751919 w 12192000"/>
              <a:gd name="connsiteY34" fmla="*/ 1328768 h 2919600"/>
              <a:gd name="connsiteX35" fmla="*/ 8723902 w 12192000"/>
              <a:gd name="connsiteY35" fmla="*/ 1352194 h 2919600"/>
              <a:gd name="connsiteX36" fmla="*/ 8705904 w 12192000"/>
              <a:gd name="connsiteY36" fmla="*/ 1374300 h 2919600"/>
              <a:gd name="connsiteX37" fmla="*/ 8680554 w 12192000"/>
              <a:gd name="connsiteY37" fmla="*/ 1399385 h 2919600"/>
              <a:gd name="connsiteX38" fmla="*/ 8643112 w 12192000"/>
              <a:gd name="connsiteY38" fmla="*/ 1451426 h 2919600"/>
              <a:gd name="connsiteX39" fmla="*/ 8615968 w 12192000"/>
              <a:gd name="connsiteY39" fmla="*/ 1484767 h 2919600"/>
              <a:gd name="connsiteX40" fmla="*/ 8606772 w 12192000"/>
              <a:gd name="connsiteY40" fmla="*/ 1501936 h 2919600"/>
              <a:gd name="connsiteX41" fmla="*/ 8592977 w 12192000"/>
              <a:gd name="connsiteY41" fmla="*/ 1521110 h 2919600"/>
              <a:gd name="connsiteX42" fmla="*/ 8555092 w 12192000"/>
              <a:gd name="connsiteY42" fmla="*/ 1598427 h 2919600"/>
              <a:gd name="connsiteX43" fmla="*/ 8534472 w 12192000"/>
              <a:gd name="connsiteY43" fmla="*/ 1636926 h 2919600"/>
              <a:gd name="connsiteX44" fmla="*/ 8531545 w 12192000"/>
              <a:gd name="connsiteY44" fmla="*/ 1646483 h 2919600"/>
              <a:gd name="connsiteX45" fmla="*/ 8526321 w 12192000"/>
              <a:gd name="connsiteY45" fmla="*/ 1657144 h 2919600"/>
              <a:gd name="connsiteX46" fmla="*/ 8482968 w 12192000"/>
              <a:gd name="connsiteY46" fmla="*/ 1805072 h 2919600"/>
              <a:gd name="connsiteX47" fmla="*/ 8468035 w 12192000"/>
              <a:gd name="connsiteY47" fmla="*/ 1955196 h 2919600"/>
              <a:gd name="connsiteX48" fmla="*/ 8442051 w 12192000"/>
              <a:gd name="connsiteY48" fmla="*/ 1959609 h 2919600"/>
              <a:gd name="connsiteX49" fmla="*/ 95401 w 12192000"/>
              <a:gd name="connsiteY49" fmla="*/ 2602163 h 2919600"/>
              <a:gd name="connsiteX50" fmla="*/ 0 w 12192000"/>
              <a:gd name="connsiteY50" fmla="*/ 2584082 h 291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192000" h="2919600">
                <a:moveTo>
                  <a:pt x="0" y="0"/>
                </a:moveTo>
                <a:lnTo>
                  <a:pt x="12192000" y="0"/>
                </a:lnTo>
                <a:lnTo>
                  <a:pt x="12192000" y="1629024"/>
                </a:lnTo>
                <a:lnTo>
                  <a:pt x="11929220" y="1630436"/>
                </a:lnTo>
                <a:cubicBezTo>
                  <a:pt x="11383175" y="1636355"/>
                  <a:pt x="10886697" y="1659124"/>
                  <a:pt x="10430492" y="1694648"/>
                </a:cubicBezTo>
                <a:lnTo>
                  <a:pt x="10193779" y="1715815"/>
                </a:lnTo>
                <a:lnTo>
                  <a:pt x="10170300" y="1639160"/>
                </a:lnTo>
                <a:cubicBezTo>
                  <a:pt x="10058022" y="1370143"/>
                  <a:pt x="9820269" y="1168007"/>
                  <a:pt x="9531393" y="1108101"/>
                </a:cubicBezTo>
                <a:lnTo>
                  <a:pt x="9490489" y="1101774"/>
                </a:lnTo>
                <a:lnTo>
                  <a:pt x="9483531" y="1100149"/>
                </a:lnTo>
                <a:lnTo>
                  <a:pt x="9476492" y="1099610"/>
                </a:lnTo>
                <a:lnTo>
                  <a:pt x="9443271" y="1094471"/>
                </a:lnTo>
                <a:cubicBezTo>
                  <a:pt x="9413435" y="1091401"/>
                  <a:pt x="9383163" y="1089828"/>
                  <a:pt x="9352528" y="1089828"/>
                </a:cubicBezTo>
                <a:lnTo>
                  <a:pt x="9350724" y="1089920"/>
                </a:lnTo>
                <a:lnTo>
                  <a:pt x="9348920" y="1089828"/>
                </a:lnTo>
                <a:cubicBezTo>
                  <a:pt x="9318409" y="1089828"/>
                  <a:pt x="9288260" y="1091395"/>
                  <a:pt x="9258546" y="1094453"/>
                </a:cubicBezTo>
                <a:lnTo>
                  <a:pt x="9205572" y="1102646"/>
                </a:lnTo>
                <a:lnTo>
                  <a:pt x="9192453" y="1103819"/>
                </a:lnTo>
                <a:lnTo>
                  <a:pt x="9185264" y="1105787"/>
                </a:lnTo>
                <a:lnTo>
                  <a:pt x="9170781" y="1108026"/>
                </a:lnTo>
                <a:cubicBezTo>
                  <a:pt x="9142011" y="1113993"/>
                  <a:pt x="9113750" y="1121376"/>
                  <a:pt x="9086072" y="1130100"/>
                </a:cubicBezTo>
                <a:lnTo>
                  <a:pt x="9056842" y="1140942"/>
                </a:lnTo>
                <a:lnTo>
                  <a:pt x="9045002" y="1144183"/>
                </a:lnTo>
                <a:lnTo>
                  <a:pt x="9033708" y="1149523"/>
                </a:lnTo>
                <a:lnTo>
                  <a:pt x="9004863" y="1160222"/>
                </a:lnTo>
                <a:lnTo>
                  <a:pt x="8982834" y="1172339"/>
                </a:lnTo>
                <a:lnTo>
                  <a:pt x="8929485" y="1198384"/>
                </a:lnTo>
                <a:lnTo>
                  <a:pt x="8926588" y="1200168"/>
                </a:lnTo>
                <a:lnTo>
                  <a:pt x="8908947" y="1208508"/>
                </a:lnTo>
                <a:lnTo>
                  <a:pt x="8879840" y="1228948"/>
                </a:lnTo>
                <a:lnTo>
                  <a:pt x="8879171" y="1229361"/>
                </a:lnTo>
                <a:lnTo>
                  <a:pt x="8854718" y="1242812"/>
                </a:lnTo>
                <a:lnTo>
                  <a:pt x="8826483" y="1266420"/>
                </a:lnTo>
                <a:lnTo>
                  <a:pt x="8786671" y="1294379"/>
                </a:lnTo>
                <a:lnTo>
                  <a:pt x="8751919" y="1328768"/>
                </a:lnTo>
                <a:lnTo>
                  <a:pt x="8723902" y="1352194"/>
                </a:lnTo>
                <a:lnTo>
                  <a:pt x="8705904" y="1374300"/>
                </a:lnTo>
                <a:lnTo>
                  <a:pt x="8680554" y="1399385"/>
                </a:lnTo>
                <a:lnTo>
                  <a:pt x="8643112" y="1451426"/>
                </a:lnTo>
                <a:lnTo>
                  <a:pt x="8615968" y="1484767"/>
                </a:lnTo>
                <a:lnTo>
                  <a:pt x="8606772" y="1501936"/>
                </a:lnTo>
                <a:lnTo>
                  <a:pt x="8592977" y="1521110"/>
                </a:lnTo>
                <a:lnTo>
                  <a:pt x="8555092" y="1598427"/>
                </a:lnTo>
                <a:lnTo>
                  <a:pt x="8534472" y="1636926"/>
                </a:lnTo>
                <a:lnTo>
                  <a:pt x="8531545" y="1646483"/>
                </a:lnTo>
                <a:lnTo>
                  <a:pt x="8526321" y="1657144"/>
                </a:lnTo>
                <a:cubicBezTo>
                  <a:pt x="8507854" y="1704605"/>
                  <a:pt x="8493270" y="1754048"/>
                  <a:pt x="8482968" y="1805072"/>
                </a:cubicBezTo>
                <a:lnTo>
                  <a:pt x="8468035" y="1955196"/>
                </a:lnTo>
                <a:lnTo>
                  <a:pt x="8442051" y="1959609"/>
                </a:lnTo>
                <a:cubicBezTo>
                  <a:pt x="5659834" y="2492964"/>
                  <a:pt x="4463762" y="3405929"/>
                  <a:pt x="95401" y="2602163"/>
                </a:cubicBezTo>
                <a:lnTo>
                  <a:pt x="0" y="2584082"/>
                </a:lnTo>
                <a:close/>
              </a:path>
            </a:pathLst>
          </a:custGeom>
          <a:gradFill>
            <a:gsLst>
              <a:gs pos="100000">
                <a:schemeClr val="accent1">
                  <a:alpha val="80000"/>
                </a:schemeClr>
              </a:gs>
              <a:gs pos="0">
                <a:schemeClr val="accent1">
                  <a:alpha val="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17190" y="5320030"/>
            <a:ext cx="744855" cy="4381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7" name="组合 6146"/>
          <p:cNvGrpSpPr>
            <a:grpSpLocks noChangeAspect="1"/>
          </p:cNvGrpSpPr>
          <p:nvPr/>
        </p:nvGrpSpPr>
        <p:grpSpPr>
          <a:xfrm>
            <a:off x="1343472" y="1319533"/>
            <a:ext cx="7848870" cy="882015"/>
            <a:chOff x="1296" y="1824"/>
            <a:chExt cx="2976" cy="432"/>
          </a:xfrm>
        </p:grpSpPr>
        <p:sp>
          <p:nvSpPr>
            <p:cNvPr id="6148" name="圆角矩形 6147"/>
            <p:cNvSpPr>
              <a:spLocks noChangeAspect="1"/>
            </p:cNvSpPr>
            <p:nvPr/>
          </p:nvSpPr>
          <p:spPr>
            <a:xfrm>
              <a:off x="1536" y="1899"/>
              <a:ext cx="2736" cy="288"/>
            </a:xfrm>
            <a:prstGeom prst="roundRect">
              <a:avLst>
                <a:gd name="adj" fmla="val 16667"/>
              </a:avLst>
            </a:prstGeom>
            <a:solidFill>
              <a:srgbClr val="CC6600"/>
            </a:solidFill>
            <a:ln w="12700" cap="flat" cmpd="sng">
              <a:solidFill>
                <a:schemeClr val="bg1"/>
              </a:solidFill>
              <a:prstDash val="solid"/>
              <a:headEnd type="none" w="med" len="med"/>
              <a:tailEnd type="none" w="med" len="med"/>
            </a:ln>
            <a:effectLst>
              <a:outerShdw dist="99190" dir="2388334" algn="ctr" rotWithShape="0">
                <a:srgbClr val="333333">
                  <a:alpha val="50000"/>
                </a:srgbClr>
              </a:outerShdw>
            </a:effectLst>
          </p:spPr>
          <p:txBody>
            <a:bodyPr/>
            <a:lstStyle/>
            <a:p>
              <a:pPr algn="ctr"/>
              <a:r>
                <a:rPr lang="zh-CN" altLang="en-US" sz="2800" b="1" dirty="0">
                  <a:solidFill>
                    <a:schemeClr val="bg1"/>
                  </a:solidFill>
                  <a:latin typeface="楷体" panose="02010609060101010101" charset="-122"/>
                  <a:ea typeface="楷体" panose="02010609060101010101" charset="-122"/>
                </a:rPr>
                <a:t>大中小学劳动教育</a:t>
              </a:r>
              <a:endParaRPr lang="zh-CN" altLang="en-US" sz="2800" b="1" dirty="0">
                <a:solidFill>
                  <a:schemeClr val="bg1"/>
                </a:solidFill>
                <a:latin typeface="楷体" panose="02010609060101010101" charset="-122"/>
                <a:ea typeface="楷体" panose="02010609060101010101" charset="-122"/>
              </a:endParaRPr>
            </a:p>
          </p:txBody>
        </p:sp>
        <p:sp>
          <p:nvSpPr>
            <p:cNvPr id="6149" name="菱形 6148"/>
            <p:cNvSpPr>
              <a:spLocks noChangeAspect="1"/>
            </p:cNvSpPr>
            <p:nvPr/>
          </p:nvSpPr>
          <p:spPr>
            <a:xfrm>
              <a:off x="1296" y="1824"/>
              <a:ext cx="432" cy="432"/>
            </a:xfrm>
            <a:prstGeom prst="diamond">
              <a:avLst/>
            </a:prstGeom>
            <a:solidFill>
              <a:srgbClr val="CC6600"/>
            </a:solidFill>
            <a:ln w="25400" cap="flat" cmpd="sng">
              <a:noFill/>
              <a:prstDash val="solid"/>
              <a:miter/>
              <a:headEnd type="none" w="med" len="med"/>
              <a:tailEnd type="none" w="med" len="med"/>
            </a:ln>
            <a:effectLst>
              <a:outerShdw dist="63500" dir="2212193" algn="ctr" rotWithShape="0">
                <a:srgbClr val="333333">
                  <a:alpha val="50000"/>
                </a:srgbClr>
              </a:outerShdw>
            </a:effectLst>
          </p:spPr>
          <p:txBody>
            <a:bodyPr/>
            <a:lstStyle/>
            <a:p>
              <a:r>
                <a:rPr lang="zh-CN" altLang="en-US">
                  <a:solidFill>
                    <a:schemeClr val="bg1"/>
                  </a:solidFill>
                </a:rPr>
                <a:t>一</a:t>
              </a:r>
              <a:endParaRPr lang="zh-CN" altLang="en-US">
                <a:solidFill>
                  <a:schemeClr val="bg1"/>
                </a:solidFill>
              </a:endParaRPr>
            </a:p>
          </p:txBody>
        </p:sp>
      </p:grpSp>
      <p:grpSp>
        <p:nvGrpSpPr>
          <p:cNvPr id="6152" name="组合 6151"/>
          <p:cNvGrpSpPr>
            <a:grpSpLocks noChangeAspect="1"/>
          </p:cNvGrpSpPr>
          <p:nvPr/>
        </p:nvGrpSpPr>
        <p:grpSpPr>
          <a:xfrm>
            <a:off x="1343472" y="3644268"/>
            <a:ext cx="7848871" cy="822325"/>
            <a:chOff x="1296" y="1824"/>
            <a:chExt cx="2976" cy="432"/>
          </a:xfrm>
        </p:grpSpPr>
        <p:sp>
          <p:nvSpPr>
            <p:cNvPr id="6153" name="圆角矩形 6152">
              <a:hlinkClick r:id="rId1" action="ppaction://hlinksldjump"/>
            </p:cNvPr>
            <p:cNvSpPr>
              <a:spLocks noChangeAspect="1"/>
            </p:cNvSpPr>
            <p:nvPr/>
          </p:nvSpPr>
          <p:spPr>
            <a:xfrm>
              <a:off x="1536" y="1899"/>
              <a:ext cx="2736" cy="288"/>
            </a:xfrm>
            <a:prstGeom prst="roundRect">
              <a:avLst>
                <a:gd name="adj" fmla="val 16667"/>
              </a:avLst>
            </a:prstGeom>
            <a:solidFill>
              <a:srgbClr val="0000CC"/>
            </a:solidFill>
            <a:ln w="12700" cap="flat" cmpd="sng">
              <a:solidFill>
                <a:schemeClr val="bg1"/>
              </a:solidFill>
              <a:prstDash val="solid"/>
              <a:headEnd type="none" w="med" len="med"/>
              <a:tailEnd type="none" w="med" len="med"/>
            </a:ln>
            <a:effectLst>
              <a:outerShdw dist="99190" dir="2388334" algn="ctr" rotWithShape="0">
                <a:srgbClr val="333333">
                  <a:alpha val="50000"/>
                </a:srgbClr>
              </a:outerShdw>
            </a:effectLst>
          </p:spPr>
          <p:txBody>
            <a:bodyPr/>
            <a:lstStyle/>
            <a:p>
              <a:pPr algn="ctr"/>
              <a:r>
                <a:rPr lang="zh-CN" altLang="en-US" sz="2800" b="1" dirty="0">
                  <a:solidFill>
                    <a:schemeClr val="bg1"/>
                  </a:solidFill>
                  <a:latin typeface="楷体" panose="02010609060101010101" charset="-122"/>
                  <a:ea typeface="楷体" panose="02010609060101010101" charset="-122"/>
                </a:rPr>
                <a:t>课程评价与课程设计</a:t>
              </a:r>
              <a:endParaRPr lang="zh-CN" altLang="en-US" sz="2800" b="1" dirty="0">
                <a:solidFill>
                  <a:schemeClr val="bg1"/>
                </a:solidFill>
                <a:latin typeface="楷体" panose="02010609060101010101" charset="-122"/>
                <a:ea typeface="楷体" panose="02010609060101010101" charset="-122"/>
              </a:endParaRPr>
            </a:p>
          </p:txBody>
        </p:sp>
        <p:sp>
          <p:nvSpPr>
            <p:cNvPr id="6154" name="菱形 6153"/>
            <p:cNvSpPr>
              <a:spLocks noChangeAspect="1"/>
            </p:cNvSpPr>
            <p:nvPr/>
          </p:nvSpPr>
          <p:spPr>
            <a:xfrm>
              <a:off x="1296" y="1824"/>
              <a:ext cx="432" cy="432"/>
            </a:xfrm>
            <a:prstGeom prst="diamond">
              <a:avLst/>
            </a:prstGeom>
            <a:solidFill>
              <a:srgbClr val="0000CC"/>
            </a:solidFill>
            <a:ln w="25400" cap="flat" cmpd="sng">
              <a:solidFill>
                <a:schemeClr val="bg1"/>
              </a:solidFill>
              <a:prstDash val="solid"/>
              <a:miter/>
              <a:headEnd type="none" w="med" len="med"/>
              <a:tailEnd type="none" w="med" len="med"/>
            </a:ln>
            <a:effectLst>
              <a:outerShdw dist="63500" dir="2212193" algn="ctr" rotWithShape="0">
                <a:srgbClr val="333333">
                  <a:alpha val="50000"/>
                </a:srgbClr>
              </a:outerShdw>
            </a:effectLst>
          </p:spPr>
          <p:txBody>
            <a:bodyPr/>
            <a:lstStyle/>
            <a:p>
              <a:r>
                <a:rPr lang="zh-CN" altLang="en-US">
                  <a:solidFill>
                    <a:schemeClr val="bg1"/>
                  </a:solidFill>
                </a:rPr>
                <a:t>三</a:t>
              </a:r>
              <a:endParaRPr lang="zh-CN" altLang="en-US">
                <a:solidFill>
                  <a:schemeClr val="bg1"/>
                </a:solidFill>
              </a:endParaRPr>
            </a:p>
          </p:txBody>
        </p:sp>
      </p:grpSp>
      <p:grpSp>
        <p:nvGrpSpPr>
          <p:cNvPr id="6157" name="组合 6156"/>
          <p:cNvGrpSpPr/>
          <p:nvPr/>
        </p:nvGrpSpPr>
        <p:grpSpPr>
          <a:xfrm>
            <a:off x="1343472" y="4875851"/>
            <a:ext cx="7864258" cy="822325"/>
            <a:chOff x="960" y="2352"/>
            <a:chExt cx="3578" cy="518"/>
          </a:xfrm>
        </p:grpSpPr>
        <p:sp>
          <p:nvSpPr>
            <p:cNvPr id="6158" name="圆角矩形 6157">
              <a:hlinkClick r:id="" action="ppaction://noaction"/>
            </p:cNvPr>
            <p:cNvSpPr>
              <a:spLocks noChangeAspect="1"/>
            </p:cNvSpPr>
            <p:nvPr/>
          </p:nvSpPr>
          <p:spPr>
            <a:xfrm>
              <a:off x="1255" y="2442"/>
              <a:ext cx="3283" cy="345"/>
            </a:xfrm>
            <a:prstGeom prst="roundRect">
              <a:avLst>
                <a:gd name="adj" fmla="val 16667"/>
              </a:avLst>
            </a:prstGeom>
            <a:solidFill>
              <a:srgbClr val="CC0066"/>
            </a:solidFill>
            <a:ln w="12700" cap="flat" cmpd="sng">
              <a:solidFill>
                <a:schemeClr val="bg1"/>
              </a:solidFill>
              <a:prstDash val="solid"/>
              <a:headEnd type="none" w="med" len="med"/>
              <a:tailEnd type="none" w="med" len="med"/>
            </a:ln>
            <a:effectLst>
              <a:outerShdw dist="99190" dir="2388334" algn="ctr" rotWithShape="0">
                <a:srgbClr val="333333">
                  <a:alpha val="50000"/>
                </a:srgbClr>
              </a:outerShdw>
            </a:effectLst>
          </p:spPr>
          <p:txBody>
            <a:bodyPr/>
            <a:lstStyle/>
            <a:p>
              <a:pPr algn="ctr"/>
              <a:r>
                <a:rPr lang="zh-CN" altLang="en-US" sz="2800" b="1" dirty="0">
                  <a:solidFill>
                    <a:schemeClr val="bg1"/>
                  </a:solidFill>
                  <a:latin typeface="楷体" panose="02010609060101010101" charset="-122"/>
                  <a:ea typeface="楷体" panose="02010609060101010101" charset="-122"/>
                </a:rPr>
                <a:t>马克思主义劳动观及其时代发展</a:t>
              </a:r>
              <a:endParaRPr lang="zh-CN" altLang="en-US" sz="2800" b="1" dirty="0">
                <a:solidFill>
                  <a:schemeClr val="bg1"/>
                </a:solidFill>
                <a:latin typeface="楷体" panose="02010609060101010101" charset="-122"/>
                <a:ea typeface="楷体" panose="02010609060101010101" charset="-122"/>
              </a:endParaRPr>
            </a:p>
          </p:txBody>
        </p:sp>
        <p:sp>
          <p:nvSpPr>
            <p:cNvPr id="6159" name="菱形 6158"/>
            <p:cNvSpPr>
              <a:spLocks noChangeAspect="1"/>
            </p:cNvSpPr>
            <p:nvPr/>
          </p:nvSpPr>
          <p:spPr>
            <a:xfrm>
              <a:off x="960" y="2352"/>
              <a:ext cx="518" cy="518"/>
            </a:xfrm>
            <a:prstGeom prst="diamond">
              <a:avLst/>
            </a:prstGeom>
            <a:solidFill>
              <a:srgbClr val="CC0066"/>
            </a:solidFill>
            <a:ln w="25400" cap="flat" cmpd="sng">
              <a:solidFill>
                <a:schemeClr val="bg1"/>
              </a:solidFill>
              <a:prstDash val="solid"/>
              <a:miter/>
              <a:headEnd type="none" w="med" len="med"/>
              <a:tailEnd type="none" w="med" len="med"/>
            </a:ln>
            <a:effectLst>
              <a:outerShdw dist="63500" dir="2212193" algn="ctr" rotWithShape="0">
                <a:srgbClr val="333333">
                  <a:alpha val="50000"/>
                </a:srgbClr>
              </a:outerShdw>
            </a:effectLst>
          </p:spPr>
          <p:txBody>
            <a:bodyPr/>
            <a:lstStyle/>
            <a:p>
              <a:r>
                <a:rPr lang="zh-CN" altLang="en-US">
                  <a:solidFill>
                    <a:schemeClr val="bg1"/>
                  </a:solidFill>
                </a:rPr>
                <a:t>四</a:t>
              </a:r>
              <a:endParaRPr lang="zh-CN" altLang="en-US">
                <a:solidFill>
                  <a:schemeClr val="bg1"/>
                </a:solidFill>
              </a:endParaRPr>
            </a:p>
          </p:txBody>
        </p:sp>
      </p:grpSp>
      <p:grpSp>
        <p:nvGrpSpPr>
          <p:cNvPr id="6167" name="组合 6166"/>
          <p:cNvGrpSpPr/>
          <p:nvPr/>
        </p:nvGrpSpPr>
        <p:grpSpPr>
          <a:xfrm>
            <a:off x="1343471" y="2461898"/>
            <a:ext cx="7848871" cy="822325"/>
            <a:chOff x="885" y="3132"/>
            <a:chExt cx="3571" cy="518"/>
          </a:xfrm>
        </p:grpSpPr>
        <p:sp>
          <p:nvSpPr>
            <p:cNvPr id="6168" name="圆角矩形 6167">
              <a:hlinkClick r:id="" action="ppaction://noaction"/>
            </p:cNvPr>
            <p:cNvSpPr>
              <a:spLocks noChangeAspect="1"/>
            </p:cNvSpPr>
            <p:nvPr/>
          </p:nvSpPr>
          <p:spPr>
            <a:xfrm>
              <a:off x="1173" y="3236"/>
              <a:ext cx="3283" cy="345"/>
            </a:xfrm>
            <a:prstGeom prst="roundRect">
              <a:avLst>
                <a:gd name="adj" fmla="val 16667"/>
              </a:avLst>
            </a:prstGeom>
            <a:solidFill>
              <a:srgbClr val="990099"/>
            </a:solidFill>
            <a:ln w="12700" cap="flat" cmpd="sng">
              <a:solidFill>
                <a:schemeClr val="bg1"/>
              </a:solidFill>
              <a:prstDash val="solid"/>
              <a:headEnd type="none" w="med" len="med"/>
              <a:tailEnd type="none" w="med" len="med"/>
            </a:ln>
            <a:effectLst>
              <a:outerShdw dist="99190" dir="2388334" algn="ctr" rotWithShape="0">
                <a:srgbClr val="333333">
                  <a:alpha val="50000"/>
                </a:srgbClr>
              </a:outerShdw>
            </a:effectLst>
          </p:spPr>
          <p:txBody>
            <a:bodyPr/>
            <a:lstStyle/>
            <a:p>
              <a:pPr algn="ctr"/>
              <a:r>
                <a:rPr lang="zh-CN" altLang="en-US" sz="2800" b="1" dirty="0">
                  <a:solidFill>
                    <a:schemeClr val="bg1"/>
                  </a:solidFill>
                  <a:latin typeface="楷体" panose="02010609060101010101" charset="-122"/>
                  <a:ea typeface="楷体" panose="02010609060101010101" charset="-122"/>
                </a:rPr>
                <a:t>课程教材与课程慕课</a:t>
              </a:r>
              <a:endParaRPr lang="zh-CN" altLang="en-US" sz="2800" b="1" dirty="0">
                <a:solidFill>
                  <a:schemeClr val="bg1"/>
                </a:solidFill>
                <a:latin typeface="楷体" panose="02010609060101010101" charset="-122"/>
                <a:ea typeface="楷体" panose="02010609060101010101" charset="-122"/>
              </a:endParaRPr>
            </a:p>
          </p:txBody>
        </p:sp>
        <p:sp>
          <p:nvSpPr>
            <p:cNvPr id="6169" name="菱形 6168"/>
            <p:cNvSpPr>
              <a:spLocks noChangeAspect="1"/>
            </p:cNvSpPr>
            <p:nvPr/>
          </p:nvSpPr>
          <p:spPr>
            <a:xfrm>
              <a:off x="885" y="3132"/>
              <a:ext cx="518" cy="518"/>
            </a:xfrm>
            <a:prstGeom prst="diamond">
              <a:avLst/>
            </a:prstGeom>
            <a:solidFill>
              <a:srgbClr val="990099"/>
            </a:solidFill>
            <a:ln w="25400" cap="flat" cmpd="sng">
              <a:solidFill>
                <a:schemeClr val="bg1"/>
              </a:solidFill>
              <a:prstDash val="solid"/>
              <a:miter/>
              <a:headEnd type="none" w="med" len="med"/>
              <a:tailEnd type="none" w="med" len="med"/>
            </a:ln>
            <a:effectLst>
              <a:outerShdw dist="63500" dir="2212193" algn="ctr" rotWithShape="0">
                <a:srgbClr val="333333">
                  <a:alpha val="50000"/>
                </a:srgbClr>
              </a:outerShdw>
            </a:effectLst>
          </p:spPr>
          <p:txBody>
            <a:bodyPr/>
            <a:lstStyle/>
            <a:p>
              <a:r>
                <a:rPr lang="zh-CN" altLang="en-US">
                  <a:solidFill>
                    <a:schemeClr val="bg1"/>
                  </a:solidFill>
                </a:rPr>
                <a:t>二</a:t>
              </a:r>
              <a:endParaRPr lang="zh-CN" altLang="en-US">
                <a:solidFill>
                  <a:schemeClr val="bg1"/>
                </a:solidFill>
              </a:endParaRPr>
            </a:p>
          </p:txBody>
        </p:sp>
      </p:grpSp>
      <p:sp>
        <p:nvSpPr>
          <p:cNvPr id="3" name="燕尾形 2">
            <a:hlinkClick r:id="" action="ppaction://noaction"/>
          </p:cNvPr>
          <p:cNvSpPr/>
          <p:nvPr/>
        </p:nvSpPr>
        <p:spPr>
          <a:xfrm>
            <a:off x="9840415" y="3812542"/>
            <a:ext cx="485775" cy="485775"/>
          </a:xfrm>
          <a:prstGeom prst="chevron">
            <a:avLst/>
          </a:prstGeom>
          <a:solidFill>
            <a:srgbClr val="CCFFCC"/>
          </a:solidFill>
          <a:ln w="9525" cap="flat" cmpd="sng" algn="ctr">
            <a:solidFill>
              <a:schemeClr val="tx1"/>
            </a:solidFill>
            <a:prstDash val="solid"/>
            <a:miter lim="800000"/>
            <a:headEnd type="none" w="med" len="med"/>
            <a:tailEnd type="none" w="med" len="med"/>
          </a:ln>
        </p:spPr>
        <p:txBody>
          <a:bodyPr vert="horz" wrap="none" lIns="91440" tIns="45720" rIns="91440" bIns="45720" numCol="1" anchor="t" anchorCtr="0" compatLnSpc="1"/>
          <a:lstStyle/>
          <a:p>
            <a:endParaRPr lang="en-US" altLang="en-US"/>
          </a:p>
        </p:txBody>
      </p:sp>
      <p:sp>
        <p:nvSpPr>
          <p:cNvPr id="4" name="标题 3"/>
          <p:cNvSpPr>
            <a:spLocks noGrp="1"/>
          </p:cNvSpPr>
          <p:nvPr>
            <p:ph type="title"/>
          </p:nvPr>
        </p:nvSpPr>
        <p:spPr/>
        <p:txBody>
          <a:bodyPr/>
          <a:lstStyle/>
          <a:p>
            <a:r>
              <a:rPr lang="zh-CN" altLang="en-US" dirty="0"/>
              <a:t>劳动教育</a:t>
            </a:r>
            <a:r>
              <a:rPr lang="en-US" altLang="zh-CN" dirty="0"/>
              <a:t>_</a:t>
            </a:r>
            <a:r>
              <a:rPr lang="zh-CN" altLang="en-US" dirty="0"/>
              <a:t>第一讲</a:t>
            </a:r>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（一）课程评价</a:t>
            </a:r>
            <a:endParaRPr lang="zh-CN" altLang="en-US" dirty="0"/>
          </a:p>
        </p:txBody>
      </p:sp>
      <p:sp>
        <p:nvSpPr>
          <p:cNvPr id="4" name="内容占位符 3"/>
          <p:cNvSpPr>
            <a:spLocks noGrp="1"/>
          </p:cNvSpPr>
          <p:nvPr>
            <p:ph sz="half" idx="2"/>
          </p:nvPr>
        </p:nvSpPr>
        <p:spPr/>
        <p:txBody>
          <a:bodyPr>
            <a:normAutofit/>
          </a:bodyPr>
          <a:lstStyle/>
          <a:p>
            <a:r>
              <a:rPr lang="zh-CN" altLang="en-US" sz="2400" b="1" dirty="0"/>
              <a:t>平时成绩，占比</a:t>
            </a:r>
            <a:r>
              <a:rPr lang="en-US" altLang="zh-CN" sz="2400" b="1" dirty="0"/>
              <a:t>20%</a:t>
            </a:r>
            <a:endParaRPr lang="en-US" altLang="zh-CN" sz="2400" b="1" dirty="0"/>
          </a:p>
          <a:p>
            <a:pPr lvl="1"/>
            <a:r>
              <a:rPr lang="zh-CN" altLang="en-US" sz="2000" dirty="0"/>
              <a:t>课堂考勤、课堂表现、课堂互动等</a:t>
            </a:r>
            <a:endParaRPr lang="en-US" altLang="zh-CN" sz="2000" dirty="0"/>
          </a:p>
          <a:p>
            <a:r>
              <a:rPr lang="zh-CN" altLang="en-US" sz="2400" b="1" dirty="0"/>
              <a:t>学思达、读思达作业，占比</a:t>
            </a:r>
            <a:r>
              <a:rPr lang="en-US" altLang="zh-CN" sz="2400" b="1" dirty="0"/>
              <a:t>40%</a:t>
            </a:r>
            <a:endParaRPr lang="en-US" altLang="zh-CN" sz="2400" b="1" dirty="0"/>
          </a:p>
          <a:p>
            <a:pPr lvl="1"/>
            <a:r>
              <a:rPr lang="zh-CN" altLang="en-US" sz="2000" dirty="0"/>
              <a:t>课程慕课学思达</a:t>
            </a:r>
            <a:r>
              <a:rPr lang="en-US" altLang="zh-CN" sz="2000" dirty="0"/>
              <a:t>20%</a:t>
            </a:r>
            <a:r>
              <a:rPr lang="zh-CN" altLang="en-US" sz="2000" dirty="0"/>
              <a:t>；经典著作读思达</a:t>
            </a:r>
            <a:r>
              <a:rPr lang="en-US" altLang="zh-CN" sz="2000" dirty="0"/>
              <a:t>20%</a:t>
            </a:r>
            <a:endParaRPr lang="en-US" altLang="zh-CN" sz="2000" dirty="0"/>
          </a:p>
          <a:p>
            <a:r>
              <a:rPr lang="zh-CN" altLang="en-US" sz="2400" b="1" dirty="0"/>
              <a:t>劳动实践汇报，占比</a:t>
            </a:r>
            <a:r>
              <a:rPr lang="en-US" altLang="zh-CN" sz="2400" b="1" dirty="0"/>
              <a:t>40%</a:t>
            </a:r>
            <a:endParaRPr lang="en-US" altLang="zh-CN" sz="2400" b="1" dirty="0"/>
          </a:p>
          <a:p>
            <a:pPr lvl="1"/>
            <a:r>
              <a:rPr lang="zh-CN" altLang="en-US" sz="2000" dirty="0"/>
              <a:t>非遗文创或地理模具制作</a:t>
            </a:r>
            <a:endParaRPr lang="en-US" altLang="zh-CN" sz="2000" dirty="0"/>
          </a:p>
          <a:p>
            <a:pPr lvl="1"/>
            <a:r>
              <a:rPr lang="zh-CN" altLang="en-US" sz="2000" dirty="0"/>
              <a:t>小组为单位，每组</a:t>
            </a:r>
            <a:r>
              <a:rPr lang="en-US" altLang="zh-CN" sz="2000" dirty="0"/>
              <a:t>8</a:t>
            </a:r>
            <a:r>
              <a:rPr lang="zh-CN" altLang="en-US" sz="2000" dirty="0"/>
              <a:t>人，共</a:t>
            </a:r>
            <a:r>
              <a:rPr lang="en-US" altLang="zh-CN" sz="2000" dirty="0"/>
              <a:t>17</a:t>
            </a:r>
            <a:r>
              <a:rPr lang="zh-CN" altLang="en-US" sz="2000" dirty="0"/>
              <a:t>组（其中</a:t>
            </a:r>
            <a:r>
              <a:rPr lang="en-US" altLang="zh-CN" sz="2000" dirty="0"/>
              <a:t>3</a:t>
            </a:r>
            <a:r>
              <a:rPr lang="zh-CN" altLang="en-US" sz="2000" dirty="0"/>
              <a:t>组</a:t>
            </a:r>
            <a:r>
              <a:rPr lang="en-US" altLang="zh-CN" sz="2000" dirty="0"/>
              <a:t>9</a:t>
            </a:r>
            <a:r>
              <a:rPr lang="zh-CN" altLang="en-US" sz="2000" dirty="0"/>
              <a:t>人）</a:t>
            </a:r>
            <a:endParaRPr lang="zh-CN" altLang="en-US" sz="2000" dirty="0"/>
          </a:p>
          <a:p>
            <a:pPr lvl="1"/>
            <a:r>
              <a:rPr lang="en-US" altLang="zh-CN" sz="2000" dirty="0"/>
              <a:t>PPT+</a:t>
            </a:r>
            <a:r>
              <a:rPr lang="zh-CN" altLang="en-US" sz="2000" dirty="0"/>
              <a:t>实物相结合进行汇报，每组</a:t>
            </a:r>
            <a:r>
              <a:rPr lang="en-US" altLang="zh-CN" sz="2000" dirty="0"/>
              <a:t>15</a:t>
            </a:r>
            <a:r>
              <a:rPr lang="zh-CN" altLang="en-US" sz="2000" dirty="0"/>
              <a:t>分钟左右</a:t>
            </a:r>
            <a:endParaRPr lang="zh-CN" altLang="en-US" sz="2000" dirty="0"/>
          </a:p>
          <a:p>
            <a:pPr lvl="1"/>
            <a:r>
              <a:rPr lang="zh-CN" altLang="en-US" sz="2000" dirty="0"/>
              <a:t>汇报内容包括但不限于产品背景、制作目的、制作意义、制作过程、小组成员心得等</a:t>
            </a:r>
            <a:endParaRPr lang="zh-CN" altLang="en-US" sz="2000" dirty="0"/>
          </a:p>
        </p:txBody>
      </p:sp>
      <p:pic>
        <p:nvPicPr>
          <p:cNvPr id="6" name="内容占位符 5"/>
          <p:cNvPicPr>
            <a:picLocks noGrp="1" noChangeAspect="1"/>
          </p:cNvPicPr>
          <p:nvPr>
            <p:ph sz="half" idx="1"/>
          </p:nvPr>
        </p:nvPicPr>
        <p:blipFill rotWithShape="1">
          <a:blip r:embed="rId1"/>
          <a:srcRect l="17208" t="12965" r="18181" b="5921"/>
          <a:stretch>
            <a:fillRect/>
          </a:stretch>
        </p:blipFill>
        <p:spPr>
          <a:xfrm>
            <a:off x="78415" y="1124744"/>
            <a:ext cx="3960440" cy="497201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（二）课程设计</a:t>
            </a:r>
            <a:r>
              <a:rPr lang="en-US" altLang="zh-CN" dirty="0"/>
              <a:t>_</a:t>
            </a:r>
            <a:r>
              <a:rPr lang="zh-CN" altLang="en-US" dirty="0"/>
              <a:t>小组读思达</a:t>
            </a:r>
            <a:endParaRPr lang="zh-CN" altLang="en-US" dirty="0"/>
          </a:p>
        </p:txBody>
      </p:sp>
      <p:sp>
        <p:nvSpPr>
          <p:cNvPr id="20" name="内容占位符 19"/>
          <p:cNvSpPr>
            <a:spLocks noGrp="1"/>
          </p:cNvSpPr>
          <p:nvPr>
            <p:ph idx="1"/>
          </p:nvPr>
        </p:nvSpPr>
        <p:spPr>
          <a:xfrm>
            <a:off x="263352" y="1124744"/>
            <a:ext cx="11665296" cy="720080"/>
          </a:xfrm>
        </p:spPr>
        <p:txBody>
          <a:bodyPr/>
          <a:lstStyle/>
          <a:p>
            <a:r>
              <a:rPr lang="en-US" altLang="zh-CN" dirty="0"/>
              <a:t>1.</a:t>
            </a:r>
            <a:r>
              <a:rPr lang="zh-CN" altLang="en-US" dirty="0"/>
              <a:t>经典著作读思达</a:t>
            </a:r>
            <a:r>
              <a:rPr lang="en-US" altLang="zh-CN" dirty="0"/>
              <a:t>_</a:t>
            </a:r>
            <a:r>
              <a:rPr lang="zh-CN" altLang="en-US" dirty="0"/>
              <a:t>恩格斯著作</a:t>
            </a:r>
            <a:endParaRPr lang="en-US" altLang="zh-CN" dirty="0"/>
          </a:p>
        </p:txBody>
      </p:sp>
      <p:pic>
        <p:nvPicPr>
          <p:cNvPr id="3" name="内容占位符 3"/>
          <p:cNvPicPr>
            <a:picLocks noChangeAspect="1"/>
          </p:cNvPicPr>
          <p:nvPr/>
        </p:nvPicPr>
        <p:blipFill rotWithShape="1">
          <a:blip r:embed="rId1">
            <a:extLst>
              <a:ext uri="{28A0092B-C50C-407E-A947-70E740481C1C}">
                <a14:useLocalDpi xmlns:a14="http://schemas.microsoft.com/office/drawing/2010/main" val="0"/>
              </a:ext>
            </a:extLst>
          </a:blip>
          <a:srcRect l="1725" t="6849" r="12069" b="2740"/>
          <a:stretch>
            <a:fillRect/>
          </a:stretch>
        </p:blipFill>
        <p:spPr>
          <a:xfrm>
            <a:off x="4186064" y="1977825"/>
            <a:ext cx="3389564" cy="4474224"/>
          </a:xfrm>
          <a:prstGeom prst="rect">
            <a:avLst/>
          </a:prstGeom>
        </p:spPr>
      </p:pic>
      <p:pic>
        <p:nvPicPr>
          <p:cNvPr id="6"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246" t="2987" r="2679" b="9133"/>
          <a:stretch>
            <a:fillRect/>
          </a:stretch>
        </p:blipFill>
        <p:spPr bwMode="auto">
          <a:xfrm>
            <a:off x="719139" y="1956704"/>
            <a:ext cx="3004122" cy="36696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9540" t="6360" r="4604" b="2060"/>
          <a:stretch>
            <a:fillRect/>
          </a:stretch>
        </p:blipFill>
        <p:spPr>
          <a:xfrm>
            <a:off x="8040216" y="1844824"/>
            <a:ext cx="3387627" cy="476785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（二）课程设计</a:t>
            </a:r>
            <a:r>
              <a:rPr lang="en-US" altLang="zh-CN" dirty="0"/>
              <a:t>_</a:t>
            </a:r>
            <a:r>
              <a:rPr lang="zh-CN" altLang="en-US" dirty="0"/>
              <a:t>小组读思达</a:t>
            </a:r>
            <a:endParaRPr lang="zh-CN" altLang="en-US" dirty="0"/>
          </a:p>
        </p:txBody>
      </p:sp>
      <p:pic>
        <p:nvPicPr>
          <p:cNvPr id="8" name="内容占位符 4"/>
          <p:cNvPicPr>
            <a:picLocks noGrp="1" noChangeAspect="1"/>
          </p:cNvPicPr>
          <p:nvPr>
            <p:ph idx="1"/>
          </p:nvPr>
        </p:nvPicPr>
        <p:blipFill>
          <a:blip r:embed="rId1"/>
          <a:stretch>
            <a:fillRect/>
          </a:stretch>
        </p:blipFill>
        <p:spPr>
          <a:xfrm>
            <a:off x="303154" y="1147662"/>
            <a:ext cx="5959210" cy="5246314"/>
          </a:xfrm>
        </p:spPr>
      </p:pic>
      <p:pic>
        <p:nvPicPr>
          <p:cNvPr id="9" name="图片 8"/>
          <p:cNvPicPr>
            <a:picLocks noChangeAspect="1"/>
          </p:cNvPicPr>
          <p:nvPr/>
        </p:nvPicPr>
        <p:blipFill>
          <a:blip r:embed="rId2"/>
          <a:stretch>
            <a:fillRect/>
          </a:stretch>
        </p:blipFill>
        <p:spPr>
          <a:xfrm>
            <a:off x="6319674" y="1501254"/>
            <a:ext cx="5569173" cy="454738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（二）课程设计</a:t>
            </a:r>
            <a:r>
              <a:rPr lang="en-US" altLang="zh-CN" dirty="0"/>
              <a:t>_</a:t>
            </a:r>
            <a:r>
              <a:rPr lang="zh-CN" altLang="en-US" dirty="0"/>
              <a:t>小组读思达</a:t>
            </a:r>
            <a:endParaRPr lang="zh-CN" altLang="en-US" dirty="0"/>
          </a:p>
        </p:txBody>
      </p:sp>
      <p:sp>
        <p:nvSpPr>
          <p:cNvPr id="20" name="内容占位符 19"/>
          <p:cNvSpPr>
            <a:spLocks noGrp="1"/>
          </p:cNvSpPr>
          <p:nvPr>
            <p:ph idx="1"/>
          </p:nvPr>
        </p:nvSpPr>
        <p:spPr>
          <a:xfrm>
            <a:off x="263352" y="1124744"/>
            <a:ext cx="11665296" cy="720080"/>
          </a:xfrm>
        </p:spPr>
        <p:txBody>
          <a:bodyPr/>
          <a:lstStyle/>
          <a:p>
            <a:r>
              <a:rPr lang="en-US" altLang="zh-CN" dirty="0"/>
              <a:t>2.</a:t>
            </a:r>
            <a:r>
              <a:rPr lang="zh-CN" altLang="en-US" dirty="0"/>
              <a:t>经典著作读思达</a:t>
            </a:r>
            <a:r>
              <a:rPr lang="en-US" altLang="zh-CN" dirty="0"/>
              <a:t>_</a:t>
            </a:r>
            <a:r>
              <a:rPr lang="zh-CN" altLang="en-US" dirty="0"/>
              <a:t>马克思著作</a:t>
            </a:r>
            <a:endParaRPr lang="en-US" altLang="zh-CN" dirty="0"/>
          </a:p>
        </p:txBody>
      </p:sp>
      <p:pic>
        <p:nvPicPr>
          <p:cNvPr id="4" name="内容占位符 3"/>
          <p:cNvPicPr>
            <a:picLocks noChangeAspect="1"/>
          </p:cNvPicPr>
          <p:nvPr/>
        </p:nvPicPr>
        <p:blipFill rotWithShape="1">
          <a:blip r:embed="rId1">
            <a:extLst>
              <a:ext uri="{28A0092B-C50C-407E-A947-70E740481C1C}">
                <a14:useLocalDpi xmlns:a14="http://schemas.microsoft.com/office/drawing/2010/main" val="0"/>
              </a:ext>
            </a:extLst>
          </a:blip>
          <a:srcRect l="9836" t="21547" r="8196" b="4318"/>
          <a:stretch>
            <a:fillRect/>
          </a:stretch>
        </p:blipFill>
        <p:spPr>
          <a:xfrm>
            <a:off x="4281223" y="1831828"/>
            <a:ext cx="3308926" cy="4630012"/>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16200" r="9280"/>
          <a:stretch>
            <a:fillRect/>
          </a:stretch>
        </p:blipFill>
        <p:spPr>
          <a:xfrm>
            <a:off x="539872" y="2030535"/>
            <a:ext cx="3113450" cy="4178063"/>
          </a:xfrm>
          <a:prstGeom prst="rect">
            <a:avLst/>
          </a:prstGeom>
        </p:spPr>
      </p:pic>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6598" t="6951" r="12798" b="12940"/>
          <a:stretch>
            <a:fillRect/>
          </a:stretch>
        </p:blipFill>
        <p:spPr>
          <a:xfrm>
            <a:off x="8256240" y="1844824"/>
            <a:ext cx="3258909" cy="471255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（二）课程设计</a:t>
            </a:r>
            <a:r>
              <a:rPr lang="en-US" altLang="zh-CN" dirty="0"/>
              <a:t>_</a:t>
            </a:r>
            <a:r>
              <a:rPr lang="zh-CN" altLang="en-US" dirty="0"/>
              <a:t>小组读思达</a:t>
            </a:r>
            <a:endParaRPr lang="zh-CN" altLang="en-US" dirty="0"/>
          </a:p>
        </p:txBody>
      </p:sp>
      <p:pic>
        <p:nvPicPr>
          <p:cNvPr id="5" name="图片 4"/>
          <p:cNvPicPr>
            <a:picLocks noChangeAspect="1"/>
          </p:cNvPicPr>
          <p:nvPr/>
        </p:nvPicPr>
        <p:blipFill>
          <a:blip r:embed="rId1"/>
          <a:stretch>
            <a:fillRect/>
          </a:stretch>
        </p:blipFill>
        <p:spPr>
          <a:xfrm>
            <a:off x="288314" y="1162520"/>
            <a:ext cx="5928242" cy="5286047"/>
          </a:xfrm>
          <a:prstGeom prst="rect">
            <a:avLst/>
          </a:prstGeom>
        </p:spPr>
      </p:pic>
      <p:pic>
        <p:nvPicPr>
          <p:cNvPr id="6" name="图片 5"/>
          <p:cNvPicPr>
            <a:picLocks noChangeAspect="1"/>
          </p:cNvPicPr>
          <p:nvPr/>
        </p:nvPicPr>
        <p:blipFill>
          <a:blip r:embed="rId2"/>
          <a:stretch>
            <a:fillRect/>
          </a:stretch>
        </p:blipFill>
        <p:spPr>
          <a:xfrm>
            <a:off x="6284794" y="1999397"/>
            <a:ext cx="5618893" cy="434681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（二）课程设计</a:t>
            </a:r>
            <a:r>
              <a:rPr lang="en-US" altLang="zh-CN" dirty="0"/>
              <a:t>_</a:t>
            </a:r>
            <a:r>
              <a:rPr lang="zh-CN" altLang="en-US" dirty="0"/>
              <a:t>小组读思达</a:t>
            </a:r>
            <a:endParaRPr lang="zh-CN" altLang="en-US" dirty="0"/>
          </a:p>
        </p:txBody>
      </p:sp>
      <p:sp>
        <p:nvSpPr>
          <p:cNvPr id="20" name="内容占位符 19"/>
          <p:cNvSpPr>
            <a:spLocks noGrp="1"/>
          </p:cNvSpPr>
          <p:nvPr>
            <p:ph idx="1"/>
          </p:nvPr>
        </p:nvSpPr>
        <p:spPr>
          <a:xfrm>
            <a:off x="263352" y="1124744"/>
            <a:ext cx="11665296" cy="720080"/>
          </a:xfrm>
        </p:spPr>
        <p:txBody>
          <a:bodyPr/>
          <a:lstStyle/>
          <a:p>
            <a:r>
              <a:rPr lang="en-US" altLang="zh-CN" dirty="0"/>
              <a:t>3.</a:t>
            </a:r>
            <a:r>
              <a:rPr lang="zh-CN" altLang="en-US" dirty="0"/>
              <a:t>经典著作读思达</a:t>
            </a:r>
            <a:r>
              <a:rPr lang="en-US" altLang="zh-CN" dirty="0"/>
              <a:t>_</a:t>
            </a:r>
            <a:r>
              <a:rPr lang="zh-CN" altLang="en-US" dirty="0"/>
              <a:t>马克思著作</a:t>
            </a:r>
            <a:endParaRPr lang="en-US" altLang="zh-CN" dirty="0"/>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63622" y="1805441"/>
            <a:ext cx="2980047" cy="4680000"/>
          </a:xfrm>
          <a:prstGeom prst="rect">
            <a:avLst/>
          </a:prstGeom>
        </p:spPr>
      </p:pic>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3009" y="1805441"/>
            <a:ext cx="2985081" cy="4680000"/>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8837" y="1805441"/>
            <a:ext cx="2985081" cy="4680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（三）课程设计</a:t>
            </a:r>
            <a:r>
              <a:rPr lang="en-US" altLang="zh-CN" dirty="0"/>
              <a:t>_</a:t>
            </a:r>
            <a:r>
              <a:rPr lang="zh-CN" altLang="en-US" dirty="0"/>
              <a:t>劳动实践</a:t>
            </a:r>
            <a:endParaRPr lang="zh-CN" altLang="en-US" dirty="0"/>
          </a:p>
        </p:txBody>
      </p:sp>
      <p:sp>
        <p:nvSpPr>
          <p:cNvPr id="20" name="内容占位符 19"/>
          <p:cNvSpPr>
            <a:spLocks noGrp="1"/>
          </p:cNvSpPr>
          <p:nvPr>
            <p:ph idx="1"/>
          </p:nvPr>
        </p:nvSpPr>
        <p:spPr>
          <a:xfrm>
            <a:off x="263352" y="1124744"/>
            <a:ext cx="11665296" cy="720080"/>
          </a:xfrm>
        </p:spPr>
        <p:txBody>
          <a:bodyPr>
            <a:normAutofit/>
          </a:bodyPr>
          <a:lstStyle/>
          <a:p>
            <a:r>
              <a:rPr lang="en-US" altLang="zh-CN" sz="3200" dirty="0"/>
              <a:t>4d.</a:t>
            </a:r>
            <a:r>
              <a:rPr lang="zh-CN" altLang="en-US" sz="3200" dirty="0"/>
              <a:t>小学三年级的片段教学</a:t>
            </a:r>
            <a:endParaRPr lang="en-US" altLang="zh-CN" sz="3200" dirty="0"/>
          </a:p>
        </p:txBody>
      </p:sp>
      <p:pic>
        <p:nvPicPr>
          <p:cNvPr id="3" name="图片 2"/>
          <p:cNvPicPr>
            <a:picLocks noChangeAspect="1"/>
          </p:cNvPicPr>
          <p:nvPr/>
        </p:nvPicPr>
        <p:blipFill>
          <a:blip r:embed="rId1"/>
          <a:stretch>
            <a:fillRect/>
          </a:stretch>
        </p:blipFill>
        <p:spPr>
          <a:xfrm>
            <a:off x="473075" y="1781033"/>
            <a:ext cx="5131558" cy="4374108"/>
          </a:xfrm>
          <a:prstGeom prst="rect">
            <a:avLst/>
          </a:prstGeom>
        </p:spPr>
      </p:pic>
      <p:pic>
        <p:nvPicPr>
          <p:cNvPr id="6" name="图片 5"/>
          <p:cNvPicPr>
            <a:picLocks noChangeAspect="1"/>
          </p:cNvPicPr>
          <p:nvPr/>
        </p:nvPicPr>
        <p:blipFill>
          <a:blip r:embed="rId2"/>
          <a:stretch>
            <a:fillRect/>
          </a:stretch>
        </p:blipFill>
        <p:spPr>
          <a:xfrm>
            <a:off x="6147156" y="894478"/>
            <a:ext cx="5044808" cy="2601732"/>
          </a:xfrm>
          <a:prstGeom prst="rect">
            <a:avLst/>
          </a:prstGeom>
        </p:spPr>
      </p:pic>
      <p:pic>
        <p:nvPicPr>
          <p:cNvPr id="8" name="图片 7"/>
          <p:cNvPicPr>
            <a:picLocks noChangeAspect="1"/>
          </p:cNvPicPr>
          <p:nvPr/>
        </p:nvPicPr>
        <p:blipFill>
          <a:blip r:embed="rId3"/>
          <a:stretch>
            <a:fillRect/>
          </a:stretch>
        </p:blipFill>
        <p:spPr>
          <a:xfrm>
            <a:off x="6147156" y="3647022"/>
            <a:ext cx="5044808" cy="283770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7" name="组合 6146"/>
          <p:cNvGrpSpPr>
            <a:grpSpLocks noChangeAspect="1"/>
          </p:cNvGrpSpPr>
          <p:nvPr/>
        </p:nvGrpSpPr>
        <p:grpSpPr>
          <a:xfrm>
            <a:off x="1343472" y="1319533"/>
            <a:ext cx="7848870" cy="882015"/>
            <a:chOff x="1296" y="1824"/>
            <a:chExt cx="2976" cy="432"/>
          </a:xfrm>
        </p:grpSpPr>
        <p:sp>
          <p:nvSpPr>
            <p:cNvPr id="6148" name="圆角矩形 6147"/>
            <p:cNvSpPr>
              <a:spLocks noChangeAspect="1"/>
            </p:cNvSpPr>
            <p:nvPr/>
          </p:nvSpPr>
          <p:spPr>
            <a:xfrm>
              <a:off x="1536" y="1899"/>
              <a:ext cx="2736" cy="288"/>
            </a:xfrm>
            <a:prstGeom prst="roundRect">
              <a:avLst>
                <a:gd name="adj" fmla="val 16667"/>
              </a:avLst>
            </a:prstGeom>
            <a:solidFill>
              <a:srgbClr val="CC6600"/>
            </a:solidFill>
            <a:ln w="12700" cap="flat" cmpd="sng">
              <a:solidFill>
                <a:schemeClr val="bg1"/>
              </a:solidFill>
              <a:prstDash val="solid"/>
              <a:headEnd type="none" w="med" len="med"/>
              <a:tailEnd type="none" w="med" len="med"/>
            </a:ln>
            <a:effectLst>
              <a:outerShdw dist="99190" dir="2388334" algn="ctr" rotWithShape="0">
                <a:srgbClr val="333333">
                  <a:alpha val="50000"/>
                </a:srgbClr>
              </a:outerShdw>
            </a:effectLst>
          </p:spPr>
          <p:txBody>
            <a:bodyPr/>
            <a:lstStyle/>
            <a:p>
              <a:pPr algn="ctr"/>
              <a:r>
                <a:rPr lang="zh-CN" altLang="en-US" sz="2800" b="1" dirty="0">
                  <a:solidFill>
                    <a:schemeClr val="bg1"/>
                  </a:solidFill>
                  <a:latin typeface="楷体" panose="02010609060101010101" charset="-122"/>
                  <a:ea typeface="楷体" panose="02010609060101010101" charset="-122"/>
                </a:rPr>
                <a:t>大中小学劳动教育</a:t>
              </a:r>
              <a:endParaRPr lang="zh-CN" altLang="en-US" sz="2800" b="1" dirty="0">
                <a:solidFill>
                  <a:schemeClr val="bg1"/>
                </a:solidFill>
                <a:latin typeface="楷体" panose="02010609060101010101" charset="-122"/>
                <a:ea typeface="楷体" panose="02010609060101010101" charset="-122"/>
              </a:endParaRPr>
            </a:p>
          </p:txBody>
        </p:sp>
        <p:sp>
          <p:nvSpPr>
            <p:cNvPr id="6149" name="菱形 6148"/>
            <p:cNvSpPr>
              <a:spLocks noChangeAspect="1"/>
            </p:cNvSpPr>
            <p:nvPr/>
          </p:nvSpPr>
          <p:spPr>
            <a:xfrm>
              <a:off x="1296" y="1824"/>
              <a:ext cx="432" cy="432"/>
            </a:xfrm>
            <a:prstGeom prst="diamond">
              <a:avLst/>
            </a:prstGeom>
            <a:solidFill>
              <a:srgbClr val="CC6600"/>
            </a:solidFill>
            <a:ln w="25400" cap="flat" cmpd="sng">
              <a:noFill/>
              <a:prstDash val="solid"/>
              <a:miter/>
              <a:headEnd type="none" w="med" len="med"/>
              <a:tailEnd type="none" w="med" len="med"/>
            </a:ln>
            <a:effectLst>
              <a:outerShdw dist="63500" dir="2212193" algn="ctr" rotWithShape="0">
                <a:srgbClr val="333333">
                  <a:alpha val="50000"/>
                </a:srgbClr>
              </a:outerShdw>
            </a:effectLst>
          </p:spPr>
          <p:txBody>
            <a:bodyPr/>
            <a:lstStyle/>
            <a:p>
              <a:r>
                <a:rPr lang="zh-CN" altLang="en-US">
                  <a:solidFill>
                    <a:schemeClr val="bg1"/>
                  </a:solidFill>
                </a:rPr>
                <a:t>一</a:t>
              </a:r>
              <a:endParaRPr lang="zh-CN" altLang="en-US">
                <a:solidFill>
                  <a:schemeClr val="bg1"/>
                </a:solidFill>
              </a:endParaRPr>
            </a:p>
          </p:txBody>
        </p:sp>
      </p:grpSp>
      <p:grpSp>
        <p:nvGrpSpPr>
          <p:cNvPr id="6152" name="组合 6151"/>
          <p:cNvGrpSpPr>
            <a:grpSpLocks noChangeAspect="1"/>
          </p:cNvGrpSpPr>
          <p:nvPr/>
        </p:nvGrpSpPr>
        <p:grpSpPr>
          <a:xfrm>
            <a:off x="1343472" y="3644268"/>
            <a:ext cx="7848871" cy="822325"/>
            <a:chOff x="1296" y="1824"/>
            <a:chExt cx="2976" cy="432"/>
          </a:xfrm>
        </p:grpSpPr>
        <p:sp>
          <p:nvSpPr>
            <p:cNvPr id="6153" name="圆角矩形 6152">
              <a:hlinkClick r:id="rId1" action="ppaction://hlinksldjump"/>
            </p:cNvPr>
            <p:cNvSpPr>
              <a:spLocks noChangeAspect="1"/>
            </p:cNvSpPr>
            <p:nvPr/>
          </p:nvSpPr>
          <p:spPr>
            <a:xfrm>
              <a:off x="1536" y="1899"/>
              <a:ext cx="2736" cy="288"/>
            </a:xfrm>
            <a:prstGeom prst="roundRect">
              <a:avLst>
                <a:gd name="adj" fmla="val 16667"/>
              </a:avLst>
            </a:prstGeom>
            <a:solidFill>
              <a:srgbClr val="0000CC"/>
            </a:solidFill>
            <a:ln w="12700" cap="flat" cmpd="sng">
              <a:solidFill>
                <a:schemeClr val="bg1"/>
              </a:solidFill>
              <a:prstDash val="solid"/>
              <a:headEnd type="none" w="med" len="med"/>
              <a:tailEnd type="none" w="med" len="med"/>
            </a:ln>
            <a:effectLst>
              <a:outerShdw dist="99190" dir="2388334" algn="ctr" rotWithShape="0">
                <a:srgbClr val="333333">
                  <a:alpha val="50000"/>
                </a:srgbClr>
              </a:outerShdw>
            </a:effectLst>
          </p:spPr>
          <p:txBody>
            <a:bodyPr/>
            <a:lstStyle/>
            <a:p>
              <a:pPr algn="ctr"/>
              <a:r>
                <a:rPr lang="zh-CN" altLang="en-US" sz="2800" b="1" dirty="0">
                  <a:solidFill>
                    <a:schemeClr val="bg1"/>
                  </a:solidFill>
                  <a:latin typeface="楷体" panose="02010609060101010101" charset="-122"/>
                  <a:ea typeface="楷体" panose="02010609060101010101" charset="-122"/>
                </a:rPr>
                <a:t>课程评价与课程设计</a:t>
              </a:r>
              <a:endParaRPr lang="zh-CN" altLang="en-US" sz="2800" b="1" dirty="0">
                <a:solidFill>
                  <a:schemeClr val="bg1"/>
                </a:solidFill>
                <a:latin typeface="楷体" panose="02010609060101010101" charset="-122"/>
                <a:ea typeface="楷体" panose="02010609060101010101" charset="-122"/>
              </a:endParaRPr>
            </a:p>
          </p:txBody>
        </p:sp>
        <p:sp>
          <p:nvSpPr>
            <p:cNvPr id="6154" name="菱形 6153"/>
            <p:cNvSpPr>
              <a:spLocks noChangeAspect="1"/>
            </p:cNvSpPr>
            <p:nvPr/>
          </p:nvSpPr>
          <p:spPr>
            <a:xfrm>
              <a:off x="1296" y="1824"/>
              <a:ext cx="432" cy="432"/>
            </a:xfrm>
            <a:prstGeom prst="diamond">
              <a:avLst/>
            </a:prstGeom>
            <a:solidFill>
              <a:srgbClr val="0000CC"/>
            </a:solidFill>
            <a:ln w="25400" cap="flat" cmpd="sng">
              <a:solidFill>
                <a:schemeClr val="bg1"/>
              </a:solidFill>
              <a:prstDash val="solid"/>
              <a:miter/>
              <a:headEnd type="none" w="med" len="med"/>
              <a:tailEnd type="none" w="med" len="med"/>
            </a:ln>
            <a:effectLst>
              <a:outerShdw dist="63500" dir="2212193" algn="ctr" rotWithShape="0">
                <a:srgbClr val="333333">
                  <a:alpha val="50000"/>
                </a:srgbClr>
              </a:outerShdw>
            </a:effectLst>
          </p:spPr>
          <p:txBody>
            <a:bodyPr/>
            <a:lstStyle/>
            <a:p>
              <a:r>
                <a:rPr lang="zh-CN" altLang="en-US">
                  <a:solidFill>
                    <a:schemeClr val="bg1"/>
                  </a:solidFill>
                </a:rPr>
                <a:t>三</a:t>
              </a:r>
              <a:endParaRPr lang="zh-CN" altLang="en-US">
                <a:solidFill>
                  <a:schemeClr val="bg1"/>
                </a:solidFill>
              </a:endParaRPr>
            </a:p>
          </p:txBody>
        </p:sp>
      </p:grpSp>
      <p:grpSp>
        <p:nvGrpSpPr>
          <p:cNvPr id="6157" name="组合 6156"/>
          <p:cNvGrpSpPr/>
          <p:nvPr/>
        </p:nvGrpSpPr>
        <p:grpSpPr>
          <a:xfrm>
            <a:off x="1343472" y="4875851"/>
            <a:ext cx="7864258" cy="822325"/>
            <a:chOff x="960" y="2352"/>
            <a:chExt cx="3578" cy="518"/>
          </a:xfrm>
        </p:grpSpPr>
        <p:sp>
          <p:nvSpPr>
            <p:cNvPr id="6158" name="圆角矩形 6157">
              <a:hlinkClick r:id="" action="ppaction://noaction"/>
            </p:cNvPr>
            <p:cNvSpPr>
              <a:spLocks noChangeAspect="1"/>
            </p:cNvSpPr>
            <p:nvPr/>
          </p:nvSpPr>
          <p:spPr>
            <a:xfrm>
              <a:off x="1255" y="2442"/>
              <a:ext cx="3283" cy="345"/>
            </a:xfrm>
            <a:prstGeom prst="roundRect">
              <a:avLst>
                <a:gd name="adj" fmla="val 16667"/>
              </a:avLst>
            </a:prstGeom>
            <a:solidFill>
              <a:srgbClr val="CC0066"/>
            </a:solidFill>
            <a:ln w="12700" cap="flat" cmpd="sng">
              <a:solidFill>
                <a:schemeClr val="bg1"/>
              </a:solidFill>
              <a:prstDash val="solid"/>
              <a:headEnd type="none" w="med" len="med"/>
              <a:tailEnd type="none" w="med" len="med"/>
            </a:ln>
            <a:effectLst>
              <a:outerShdw dist="99190" dir="2388334" algn="ctr" rotWithShape="0">
                <a:srgbClr val="333333">
                  <a:alpha val="50000"/>
                </a:srgbClr>
              </a:outerShdw>
            </a:effectLst>
          </p:spPr>
          <p:txBody>
            <a:bodyPr/>
            <a:lstStyle/>
            <a:p>
              <a:pPr algn="ctr"/>
              <a:r>
                <a:rPr lang="zh-CN" altLang="en-US" sz="2800" b="1" dirty="0">
                  <a:solidFill>
                    <a:schemeClr val="bg1"/>
                  </a:solidFill>
                  <a:latin typeface="楷体" panose="02010609060101010101" charset="-122"/>
                  <a:ea typeface="楷体" panose="02010609060101010101" charset="-122"/>
                </a:rPr>
                <a:t>马克思主义劳动观及其时代发展</a:t>
              </a:r>
              <a:endParaRPr lang="zh-CN" altLang="en-US" sz="2800" b="1" dirty="0">
                <a:solidFill>
                  <a:schemeClr val="bg1"/>
                </a:solidFill>
                <a:latin typeface="楷体" panose="02010609060101010101" charset="-122"/>
                <a:ea typeface="楷体" panose="02010609060101010101" charset="-122"/>
              </a:endParaRPr>
            </a:p>
          </p:txBody>
        </p:sp>
        <p:sp>
          <p:nvSpPr>
            <p:cNvPr id="6159" name="菱形 6158"/>
            <p:cNvSpPr>
              <a:spLocks noChangeAspect="1"/>
            </p:cNvSpPr>
            <p:nvPr/>
          </p:nvSpPr>
          <p:spPr>
            <a:xfrm>
              <a:off x="960" y="2352"/>
              <a:ext cx="518" cy="518"/>
            </a:xfrm>
            <a:prstGeom prst="diamond">
              <a:avLst/>
            </a:prstGeom>
            <a:solidFill>
              <a:srgbClr val="CC0066"/>
            </a:solidFill>
            <a:ln w="25400" cap="flat" cmpd="sng">
              <a:solidFill>
                <a:schemeClr val="bg1"/>
              </a:solidFill>
              <a:prstDash val="solid"/>
              <a:miter/>
              <a:headEnd type="none" w="med" len="med"/>
              <a:tailEnd type="none" w="med" len="med"/>
            </a:ln>
            <a:effectLst>
              <a:outerShdw dist="63500" dir="2212193" algn="ctr" rotWithShape="0">
                <a:srgbClr val="333333">
                  <a:alpha val="50000"/>
                </a:srgbClr>
              </a:outerShdw>
            </a:effectLst>
          </p:spPr>
          <p:txBody>
            <a:bodyPr/>
            <a:lstStyle/>
            <a:p>
              <a:r>
                <a:rPr lang="zh-CN" altLang="en-US">
                  <a:solidFill>
                    <a:schemeClr val="bg1"/>
                  </a:solidFill>
                </a:rPr>
                <a:t>四</a:t>
              </a:r>
              <a:endParaRPr lang="zh-CN" altLang="en-US">
                <a:solidFill>
                  <a:schemeClr val="bg1"/>
                </a:solidFill>
              </a:endParaRPr>
            </a:p>
          </p:txBody>
        </p:sp>
      </p:grpSp>
      <p:grpSp>
        <p:nvGrpSpPr>
          <p:cNvPr id="6167" name="组合 6166"/>
          <p:cNvGrpSpPr/>
          <p:nvPr/>
        </p:nvGrpSpPr>
        <p:grpSpPr>
          <a:xfrm>
            <a:off x="1343471" y="2461898"/>
            <a:ext cx="7848871" cy="822325"/>
            <a:chOff x="885" y="3132"/>
            <a:chExt cx="3571" cy="518"/>
          </a:xfrm>
        </p:grpSpPr>
        <p:sp>
          <p:nvSpPr>
            <p:cNvPr id="6168" name="圆角矩形 6167">
              <a:hlinkClick r:id="" action="ppaction://noaction"/>
            </p:cNvPr>
            <p:cNvSpPr>
              <a:spLocks noChangeAspect="1"/>
            </p:cNvSpPr>
            <p:nvPr/>
          </p:nvSpPr>
          <p:spPr>
            <a:xfrm>
              <a:off x="1173" y="3236"/>
              <a:ext cx="3283" cy="345"/>
            </a:xfrm>
            <a:prstGeom prst="roundRect">
              <a:avLst>
                <a:gd name="adj" fmla="val 16667"/>
              </a:avLst>
            </a:prstGeom>
            <a:solidFill>
              <a:srgbClr val="990099"/>
            </a:solidFill>
            <a:ln w="12700" cap="flat" cmpd="sng">
              <a:solidFill>
                <a:schemeClr val="bg1"/>
              </a:solidFill>
              <a:prstDash val="solid"/>
              <a:headEnd type="none" w="med" len="med"/>
              <a:tailEnd type="none" w="med" len="med"/>
            </a:ln>
            <a:effectLst>
              <a:outerShdw dist="99190" dir="2388334" algn="ctr" rotWithShape="0">
                <a:srgbClr val="333333">
                  <a:alpha val="50000"/>
                </a:srgbClr>
              </a:outerShdw>
            </a:effectLst>
          </p:spPr>
          <p:txBody>
            <a:bodyPr/>
            <a:lstStyle/>
            <a:p>
              <a:pPr algn="ctr"/>
              <a:r>
                <a:rPr lang="zh-CN" altLang="en-US" sz="2800" b="1" dirty="0">
                  <a:solidFill>
                    <a:schemeClr val="bg1"/>
                  </a:solidFill>
                  <a:latin typeface="楷体" panose="02010609060101010101" charset="-122"/>
                  <a:ea typeface="楷体" panose="02010609060101010101" charset="-122"/>
                </a:rPr>
                <a:t>课程教材与课程慕课</a:t>
              </a:r>
              <a:endParaRPr lang="zh-CN" altLang="en-US" sz="2800" b="1" dirty="0">
                <a:solidFill>
                  <a:schemeClr val="bg1"/>
                </a:solidFill>
                <a:latin typeface="楷体" panose="02010609060101010101" charset="-122"/>
                <a:ea typeface="楷体" panose="02010609060101010101" charset="-122"/>
              </a:endParaRPr>
            </a:p>
          </p:txBody>
        </p:sp>
        <p:sp>
          <p:nvSpPr>
            <p:cNvPr id="6169" name="菱形 6168"/>
            <p:cNvSpPr>
              <a:spLocks noChangeAspect="1"/>
            </p:cNvSpPr>
            <p:nvPr/>
          </p:nvSpPr>
          <p:spPr>
            <a:xfrm>
              <a:off x="885" y="3132"/>
              <a:ext cx="518" cy="518"/>
            </a:xfrm>
            <a:prstGeom prst="diamond">
              <a:avLst/>
            </a:prstGeom>
            <a:solidFill>
              <a:srgbClr val="990099"/>
            </a:solidFill>
            <a:ln w="25400" cap="flat" cmpd="sng">
              <a:solidFill>
                <a:schemeClr val="bg1"/>
              </a:solidFill>
              <a:prstDash val="solid"/>
              <a:miter/>
              <a:headEnd type="none" w="med" len="med"/>
              <a:tailEnd type="none" w="med" len="med"/>
            </a:ln>
            <a:effectLst>
              <a:outerShdw dist="63500" dir="2212193" algn="ctr" rotWithShape="0">
                <a:srgbClr val="333333">
                  <a:alpha val="50000"/>
                </a:srgbClr>
              </a:outerShdw>
            </a:effectLst>
          </p:spPr>
          <p:txBody>
            <a:bodyPr/>
            <a:lstStyle/>
            <a:p>
              <a:r>
                <a:rPr lang="zh-CN" altLang="en-US">
                  <a:solidFill>
                    <a:schemeClr val="bg1"/>
                  </a:solidFill>
                </a:rPr>
                <a:t>二</a:t>
              </a:r>
              <a:endParaRPr lang="zh-CN" altLang="en-US">
                <a:solidFill>
                  <a:schemeClr val="bg1"/>
                </a:solidFill>
              </a:endParaRPr>
            </a:p>
          </p:txBody>
        </p:sp>
      </p:grpSp>
      <p:sp>
        <p:nvSpPr>
          <p:cNvPr id="6" name="燕尾形 5">
            <a:hlinkClick r:id="" action="ppaction://noaction"/>
          </p:cNvPr>
          <p:cNvSpPr/>
          <p:nvPr/>
        </p:nvSpPr>
        <p:spPr>
          <a:xfrm>
            <a:off x="9835020" y="5044125"/>
            <a:ext cx="485775" cy="485775"/>
          </a:xfrm>
          <a:prstGeom prst="chevron">
            <a:avLst/>
          </a:prstGeom>
          <a:solidFill>
            <a:srgbClr val="CCFFCC"/>
          </a:solidFill>
          <a:ln w="9525" cap="flat" cmpd="sng" algn="ctr">
            <a:solidFill>
              <a:schemeClr val="tx1"/>
            </a:solidFill>
            <a:prstDash val="solid"/>
            <a:miter lim="800000"/>
            <a:headEnd type="none" w="med" len="med"/>
            <a:tailEnd type="none" w="med" len="med"/>
          </a:ln>
        </p:spPr>
        <p:txBody>
          <a:bodyPr vert="horz" wrap="none" lIns="91440" tIns="45720" rIns="91440" bIns="45720" numCol="1" anchor="t" anchorCtr="0" compatLnSpc="1"/>
          <a:lstStyle/>
          <a:p>
            <a:endParaRPr lang="en-US" altLang="en-US"/>
          </a:p>
        </p:txBody>
      </p:sp>
      <p:sp>
        <p:nvSpPr>
          <p:cNvPr id="4" name="标题 3"/>
          <p:cNvSpPr>
            <a:spLocks noGrp="1"/>
          </p:cNvSpPr>
          <p:nvPr>
            <p:ph type="title"/>
          </p:nvPr>
        </p:nvSpPr>
        <p:spPr/>
        <p:txBody>
          <a:bodyPr/>
          <a:lstStyle/>
          <a:p>
            <a:r>
              <a:rPr lang="zh-CN" altLang="en-US" dirty="0"/>
              <a:t>劳动教育</a:t>
            </a:r>
            <a:r>
              <a:rPr lang="en-US" altLang="zh-CN" dirty="0"/>
              <a:t>_</a:t>
            </a:r>
            <a:r>
              <a:rPr lang="zh-CN" altLang="en-US" dirty="0"/>
              <a:t>第一讲</a:t>
            </a:r>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第一章</a:t>
            </a:r>
            <a:r>
              <a:rPr lang="en-US" altLang="zh-CN" dirty="0"/>
              <a:t>_</a:t>
            </a:r>
            <a:r>
              <a:rPr lang="zh-CN" altLang="en-US" dirty="0"/>
              <a:t>马克思主义劳动观及其时代发展</a:t>
            </a:r>
            <a:endParaRPr lang="zh-CN" altLang="en-US" dirty="0"/>
          </a:p>
        </p:txBody>
      </p:sp>
      <p:sp>
        <p:nvSpPr>
          <p:cNvPr id="3" name="内容占位符 2"/>
          <p:cNvSpPr>
            <a:spLocks noGrp="1"/>
          </p:cNvSpPr>
          <p:nvPr>
            <p:ph sz="half" idx="1"/>
          </p:nvPr>
        </p:nvSpPr>
        <p:spPr/>
        <p:txBody>
          <a:bodyPr/>
          <a:lstStyle/>
          <a:p>
            <a:r>
              <a:rPr lang="zh-CN" altLang="en-US" dirty="0"/>
              <a:t>本章学习目标</a:t>
            </a:r>
            <a:endParaRPr lang="en-US" altLang="zh-CN" dirty="0"/>
          </a:p>
          <a:p>
            <a:pPr lvl="1"/>
            <a:r>
              <a:rPr lang="en-US" altLang="zh-CN" dirty="0"/>
              <a:t>1.</a:t>
            </a:r>
            <a:r>
              <a:rPr lang="zh-CN" altLang="en-US" dirty="0"/>
              <a:t>把握</a:t>
            </a:r>
            <a:r>
              <a:rPr lang="zh-CN" altLang="en-US" dirty="0">
                <a:solidFill>
                  <a:srgbClr val="C00000"/>
                </a:solidFill>
              </a:rPr>
              <a:t>马克思主义</a:t>
            </a:r>
            <a:br>
              <a:rPr lang="en-US" altLang="zh-CN" dirty="0">
                <a:solidFill>
                  <a:srgbClr val="C00000"/>
                </a:solidFill>
              </a:rPr>
            </a:br>
            <a:r>
              <a:rPr lang="zh-CN" altLang="en-US" dirty="0">
                <a:solidFill>
                  <a:srgbClr val="C00000"/>
                </a:solidFill>
              </a:rPr>
              <a:t>劳动观</a:t>
            </a:r>
            <a:r>
              <a:rPr lang="zh-CN" altLang="en-US" dirty="0"/>
              <a:t>的基本内涵</a:t>
            </a:r>
            <a:endParaRPr lang="en-US" altLang="zh-CN" dirty="0"/>
          </a:p>
          <a:p>
            <a:pPr lvl="1"/>
            <a:r>
              <a:rPr lang="en-US" altLang="zh-CN" dirty="0"/>
              <a:t>2,</a:t>
            </a:r>
            <a:r>
              <a:rPr lang="zh-CN" altLang="en-US" dirty="0"/>
              <a:t>把握</a:t>
            </a:r>
            <a:r>
              <a:rPr lang="zh-CN" altLang="en-US" dirty="0">
                <a:solidFill>
                  <a:srgbClr val="C00000"/>
                </a:solidFill>
              </a:rPr>
              <a:t>习近平新时代劳动观</a:t>
            </a:r>
            <a:r>
              <a:rPr lang="zh-CN" altLang="en-US" dirty="0"/>
              <a:t>的思想内涵</a:t>
            </a:r>
            <a:endParaRPr lang="en-US" altLang="zh-CN" dirty="0"/>
          </a:p>
          <a:p>
            <a:pPr lvl="1"/>
            <a:r>
              <a:rPr lang="en-US" altLang="zh-CN" dirty="0"/>
              <a:t>3.</a:t>
            </a:r>
            <a:r>
              <a:rPr lang="zh-CN" altLang="en-US" dirty="0">
                <a:solidFill>
                  <a:srgbClr val="C00000"/>
                </a:solidFill>
              </a:rPr>
              <a:t>运用</a:t>
            </a:r>
            <a:r>
              <a:rPr lang="zh-CN" altLang="en-US" dirty="0"/>
              <a:t>马克思主义</a:t>
            </a:r>
            <a:br>
              <a:rPr lang="en-US" altLang="zh-CN" dirty="0"/>
            </a:br>
            <a:r>
              <a:rPr lang="zh-CN" altLang="en-US" dirty="0"/>
              <a:t>劳动观</a:t>
            </a:r>
            <a:r>
              <a:rPr lang="zh-CN" altLang="en-US" dirty="0">
                <a:solidFill>
                  <a:srgbClr val="C00000"/>
                </a:solidFill>
              </a:rPr>
              <a:t>分析</a:t>
            </a:r>
            <a:r>
              <a:rPr lang="zh-CN" altLang="en-US" dirty="0"/>
              <a:t>劳动教育的“时代之问”</a:t>
            </a:r>
            <a:endParaRPr lang="zh-CN" altLang="en-US" dirty="0"/>
          </a:p>
        </p:txBody>
      </p:sp>
      <p:sp>
        <p:nvSpPr>
          <p:cNvPr id="36" name="矩形 35"/>
          <p:cNvSpPr/>
          <p:nvPr/>
        </p:nvSpPr>
        <p:spPr>
          <a:xfrm>
            <a:off x="5099352" y="2752738"/>
            <a:ext cx="6685280" cy="583565"/>
          </a:xfrm>
          <a:prstGeom prst="rect">
            <a:avLst/>
          </a:prstGeom>
        </p:spPr>
        <p:txBody>
          <a:bodyPr wrap="none">
            <a:spAutoFit/>
          </a:bodyPr>
          <a:lstStyle/>
          <a:p>
            <a:r>
              <a:rPr lang="zh-CN" altLang="en-US" sz="3200" dirty="0">
                <a:solidFill>
                  <a:schemeClr val="tx1"/>
                </a:solidFill>
                <a:latin typeface="微软雅黑" panose="020B0503020204020204" charset="-122"/>
                <a:ea typeface="微软雅黑" panose="020B0503020204020204" charset="-122"/>
                <a:sym typeface="微软雅黑" panose="020B0503020204020204" charset="-122"/>
              </a:rPr>
              <a:t>马克思主义劳动观中国化的理论成果</a:t>
            </a:r>
            <a:endParaRPr lang="zh-CN" altLang="en-US" sz="3200" dirty="0">
              <a:solidFill>
                <a:schemeClr val="tx1"/>
              </a:solidFill>
              <a:latin typeface="微软雅黑" panose="020B0503020204020204" charset="-122"/>
              <a:ea typeface="微软雅黑" panose="020B0503020204020204" charset="-122"/>
              <a:sym typeface="微软雅黑" panose="020B0503020204020204" charset="-122"/>
            </a:endParaRPr>
          </a:p>
        </p:txBody>
      </p:sp>
      <p:sp>
        <p:nvSpPr>
          <p:cNvPr id="37" name="矩形 36"/>
          <p:cNvSpPr/>
          <p:nvPr/>
        </p:nvSpPr>
        <p:spPr>
          <a:xfrm>
            <a:off x="5099053" y="3748686"/>
            <a:ext cx="5872480" cy="583565"/>
          </a:xfrm>
          <a:prstGeom prst="rect">
            <a:avLst/>
          </a:prstGeom>
        </p:spPr>
        <p:txBody>
          <a:bodyPr wrap="none">
            <a:spAutoFit/>
          </a:bodyPr>
          <a:lstStyle/>
          <a:p>
            <a:pPr algn="ctr"/>
            <a:r>
              <a:rPr lang="zh-CN" altLang="en-US" sz="3200" dirty="0">
                <a:latin typeface="微软雅黑" panose="020B0503020204020204" charset="-122"/>
                <a:ea typeface="微软雅黑" panose="020B0503020204020204" charset="-122"/>
                <a:sym typeface="微软雅黑" panose="020B0503020204020204" charset="-122"/>
              </a:rPr>
              <a:t>习近平新时代劳动观的思想内涵</a:t>
            </a:r>
            <a:endParaRPr lang="zh-CN" altLang="en-US" sz="3200" dirty="0">
              <a:latin typeface="微软雅黑" panose="020B0503020204020204" charset="-122"/>
              <a:ea typeface="微软雅黑" panose="020B0503020204020204" charset="-122"/>
              <a:sym typeface="微软雅黑" panose="020B0503020204020204" charset="-122"/>
            </a:endParaRPr>
          </a:p>
        </p:txBody>
      </p:sp>
      <p:grpSp>
        <p:nvGrpSpPr>
          <p:cNvPr id="38" name="组合 37"/>
          <p:cNvGrpSpPr/>
          <p:nvPr/>
        </p:nvGrpSpPr>
        <p:grpSpPr>
          <a:xfrm>
            <a:off x="3947151" y="3462270"/>
            <a:ext cx="962025" cy="974090"/>
            <a:chOff x="6839012" y="2446144"/>
            <a:chExt cx="1556194" cy="1556194"/>
          </a:xfrm>
        </p:grpSpPr>
        <p:grpSp>
          <p:nvGrpSpPr>
            <p:cNvPr id="39" name="组合 38"/>
            <p:cNvGrpSpPr/>
            <p:nvPr/>
          </p:nvGrpSpPr>
          <p:grpSpPr>
            <a:xfrm>
              <a:off x="6839012" y="2446144"/>
              <a:ext cx="1556194" cy="1556194"/>
              <a:chOff x="3154508" y="1821271"/>
              <a:chExt cx="2785107" cy="2785102"/>
            </a:xfrm>
          </p:grpSpPr>
          <p:sp>
            <p:nvSpPr>
              <p:cNvPr id="41" name="Freeform 5"/>
              <p:cNvSpPr/>
              <p:nvPr/>
            </p:nvSpPr>
            <p:spPr bwMode="auto">
              <a:xfrm rot="10800000">
                <a:off x="3154508" y="1821271"/>
                <a:ext cx="2785107" cy="278510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lstStyle/>
              <a:p>
                <a:endParaRPr lang="zh-CN" altLang="en-US" sz="1100">
                  <a:solidFill>
                    <a:prstClr val="black"/>
                  </a:solidFill>
                  <a:latin typeface="微软雅黑" panose="020B0503020204020204" charset="-122"/>
                  <a:ea typeface="微软雅黑" panose="020B0503020204020204" charset="-122"/>
                  <a:sym typeface="微软雅黑" panose="020B0503020204020204" charset="-122"/>
                </a:endParaRPr>
              </a:p>
            </p:txBody>
          </p:sp>
          <p:sp>
            <p:nvSpPr>
              <p:cNvPr id="42" name="Freeform 5"/>
              <p:cNvSpPr/>
              <p:nvPr/>
            </p:nvSpPr>
            <p:spPr bwMode="auto">
              <a:xfrm rot="10800000">
                <a:off x="3447677" y="2114440"/>
                <a:ext cx="2198769" cy="2198765"/>
              </a:xfrm>
              <a:prstGeom prst="ellipse">
                <a:avLst/>
              </a:prstGeom>
              <a:gradFill flip="none" rotWithShape="1">
                <a:gsLst>
                  <a:gs pos="0">
                    <a:schemeClr val="accent3"/>
                  </a:gs>
                  <a:gs pos="100000">
                    <a:schemeClr val="accent3">
                      <a:lumMod val="75000"/>
                    </a:schemeClr>
                  </a:gs>
                </a:gsLst>
                <a:lin ang="2700000" scaled="1"/>
                <a:tileRect/>
              </a:gradFill>
              <a:ln w="25400">
                <a:gradFill flip="none" rotWithShape="1">
                  <a:gsLst>
                    <a:gs pos="0">
                      <a:schemeClr val="accent3">
                        <a:lumMod val="75000"/>
                      </a:schemeClr>
                    </a:gs>
                    <a:gs pos="100000">
                      <a:schemeClr val="accent3"/>
                    </a:gs>
                  </a:gsLst>
                  <a:lin ang="2700000" scaled="1"/>
                  <a:tileRect/>
                </a:grad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sz="1100" dirty="0">
                  <a:solidFill>
                    <a:prstClr val="black"/>
                  </a:solidFill>
                  <a:latin typeface="微软雅黑" panose="020B0503020204020204" charset="-122"/>
                  <a:ea typeface="微软雅黑" panose="020B0503020204020204" charset="-122"/>
                  <a:sym typeface="微软雅黑" panose="020B0503020204020204" charset="-122"/>
                </a:endParaRPr>
              </a:p>
            </p:txBody>
          </p:sp>
        </p:grpSp>
        <p:sp>
          <p:nvSpPr>
            <p:cNvPr id="40" name="Freeform 18"/>
            <p:cNvSpPr>
              <a:spLocks noChangeAspect="1" noEditPoints="1"/>
            </p:cNvSpPr>
            <p:nvPr/>
          </p:nvSpPr>
          <p:spPr bwMode="auto">
            <a:xfrm>
              <a:off x="7356190" y="2831801"/>
              <a:ext cx="594186" cy="712675"/>
            </a:xfrm>
            <a:custGeom>
              <a:avLst/>
              <a:gdLst>
                <a:gd name="T0" fmla="*/ 456 w 456"/>
                <a:gd name="T1" fmla="*/ 528 h 548"/>
                <a:gd name="T2" fmla="*/ 436 w 456"/>
                <a:gd name="T3" fmla="*/ 548 h 548"/>
                <a:gd name="T4" fmla="*/ 84 w 456"/>
                <a:gd name="T5" fmla="*/ 548 h 548"/>
                <a:gd name="T6" fmla="*/ 0 w 456"/>
                <a:gd name="T7" fmla="*/ 464 h 548"/>
                <a:gd name="T8" fmla="*/ 84 w 456"/>
                <a:gd name="T9" fmla="*/ 380 h 548"/>
                <a:gd name="T10" fmla="*/ 436 w 456"/>
                <a:gd name="T11" fmla="*/ 380 h 548"/>
                <a:gd name="T12" fmla="*/ 456 w 456"/>
                <a:gd name="T13" fmla="*/ 399 h 548"/>
                <a:gd name="T14" fmla="*/ 436 w 456"/>
                <a:gd name="T15" fmla="*/ 419 h 548"/>
                <a:gd name="T16" fmla="*/ 90 w 456"/>
                <a:gd name="T17" fmla="*/ 419 h 548"/>
                <a:gd name="T18" fmla="*/ 45 w 456"/>
                <a:gd name="T19" fmla="*/ 464 h 548"/>
                <a:gd name="T20" fmla="*/ 90 w 456"/>
                <a:gd name="T21" fmla="*/ 509 h 548"/>
                <a:gd name="T22" fmla="*/ 436 w 456"/>
                <a:gd name="T23" fmla="*/ 509 h 548"/>
                <a:gd name="T24" fmla="*/ 456 w 456"/>
                <a:gd name="T25" fmla="*/ 528 h 548"/>
                <a:gd name="T26" fmla="*/ 235 w 456"/>
                <a:gd name="T27" fmla="*/ 78 h 548"/>
                <a:gd name="T28" fmla="*/ 309 w 456"/>
                <a:gd name="T29" fmla="*/ 6 h 548"/>
                <a:gd name="T30" fmla="*/ 309 w 456"/>
                <a:gd name="T31" fmla="*/ 0 h 548"/>
                <a:gd name="T32" fmla="*/ 303 w 456"/>
                <a:gd name="T33" fmla="*/ 0 h 548"/>
                <a:gd name="T34" fmla="*/ 228 w 456"/>
                <a:gd name="T35" fmla="*/ 72 h 548"/>
                <a:gd name="T36" fmla="*/ 229 w 456"/>
                <a:gd name="T37" fmla="*/ 77 h 548"/>
                <a:gd name="T38" fmla="*/ 235 w 456"/>
                <a:gd name="T39" fmla="*/ 78 h 548"/>
                <a:gd name="T40" fmla="*/ 372 w 456"/>
                <a:gd name="T41" fmla="*/ 137 h 548"/>
                <a:gd name="T42" fmla="*/ 295 w 456"/>
                <a:gd name="T43" fmla="*/ 85 h 548"/>
                <a:gd name="T44" fmla="*/ 232 w 456"/>
                <a:gd name="T45" fmla="*/ 98 h 548"/>
                <a:gd name="T46" fmla="*/ 170 w 456"/>
                <a:gd name="T47" fmla="*/ 85 h 548"/>
                <a:gd name="T48" fmla="*/ 93 w 456"/>
                <a:gd name="T49" fmla="*/ 137 h 548"/>
                <a:gd name="T50" fmla="*/ 175 w 456"/>
                <a:gd name="T51" fmla="*/ 341 h 548"/>
                <a:gd name="T52" fmla="*/ 232 w 456"/>
                <a:gd name="T53" fmla="*/ 328 h 548"/>
                <a:gd name="T54" fmla="*/ 290 w 456"/>
                <a:gd name="T55" fmla="*/ 341 h 548"/>
                <a:gd name="T56" fmla="*/ 372 w 456"/>
                <a:gd name="T57" fmla="*/ 137 h 548"/>
                <a:gd name="T58" fmla="*/ 172 w 456"/>
                <a:gd name="T59" fmla="*/ 126 h 548"/>
                <a:gd name="T60" fmla="*/ 168 w 456"/>
                <a:gd name="T61" fmla="*/ 126 h 548"/>
                <a:gd name="T62" fmla="*/ 128 w 456"/>
                <a:gd name="T63" fmla="*/ 161 h 548"/>
                <a:gd name="T64" fmla="*/ 119 w 456"/>
                <a:gd name="T65" fmla="*/ 169 h 548"/>
                <a:gd name="T66" fmla="*/ 118 w 456"/>
                <a:gd name="T67" fmla="*/ 169 h 548"/>
                <a:gd name="T68" fmla="*/ 116 w 456"/>
                <a:gd name="T69" fmla="*/ 168 h 548"/>
                <a:gd name="T70" fmla="*/ 109 w 456"/>
                <a:gd name="T71" fmla="*/ 157 h 548"/>
                <a:gd name="T72" fmla="*/ 168 w 456"/>
                <a:gd name="T73" fmla="*/ 106 h 548"/>
                <a:gd name="T74" fmla="*/ 173 w 456"/>
                <a:gd name="T75" fmla="*/ 106 h 548"/>
                <a:gd name="T76" fmla="*/ 181 w 456"/>
                <a:gd name="T77" fmla="*/ 117 h 548"/>
                <a:gd name="T78" fmla="*/ 172 w 456"/>
                <a:gd name="T79" fmla="*/ 12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6" h="548">
                  <a:moveTo>
                    <a:pt x="456" y="528"/>
                  </a:moveTo>
                  <a:cubicBezTo>
                    <a:pt x="456" y="539"/>
                    <a:pt x="447" y="548"/>
                    <a:pt x="436" y="548"/>
                  </a:cubicBezTo>
                  <a:cubicBezTo>
                    <a:pt x="84" y="548"/>
                    <a:pt x="84" y="548"/>
                    <a:pt x="84" y="548"/>
                  </a:cubicBezTo>
                  <a:cubicBezTo>
                    <a:pt x="38" y="548"/>
                    <a:pt x="0" y="510"/>
                    <a:pt x="0" y="464"/>
                  </a:cubicBezTo>
                  <a:cubicBezTo>
                    <a:pt x="0" y="417"/>
                    <a:pt x="38" y="380"/>
                    <a:pt x="84" y="380"/>
                  </a:cubicBezTo>
                  <a:cubicBezTo>
                    <a:pt x="436" y="380"/>
                    <a:pt x="436" y="380"/>
                    <a:pt x="436" y="380"/>
                  </a:cubicBezTo>
                  <a:cubicBezTo>
                    <a:pt x="447" y="380"/>
                    <a:pt x="456" y="389"/>
                    <a:pt x="456" y="399"/>
                  </a:cubicBezTo>
                  <a:cubicBezTo>
                    <a:pt x="456" y="410"/>
                    <a:pt x="447" y="419"/>
                    <a:pt x="436" y="419"/>
                  </a:cubicBezTo>
                  <a:cubicBezTo>
                    <a:pt x="90" y="419"/>
                    <a:pt x="90" y="419"/>
                    <a:pt x="90" y="419"/>
                  </a:cubicBezTo>
                  <a:cubicBezTo>
                    <a:pt x="65" y="419"/>
                    <a:pt x="45" y="439"/>
                    <a:pt x="45" y="464"/>
                  </a:cubicBezTo>
                  <a:cubicBezTo>
                    <a:pt x="45" y="488"/>
                    <a:pt x="65" y="509"/>
                    <a:pt x="90" y="509"/>
                  </a:cubicBezTo>
                  <a:cubicBezTo>
                    <a:pt x="436" y="509"/>
                    <a:pt x="436" y="509"/>
                    <a:pt x="436" y="509"/>
                  </a:cubicBezTo>
                  <a:cubicBezTo>
                    <a:pt x="447" y="509"/>
                    <a:pt x="456" y="518"/>
                    <a:pt x="456" y="528"/>
                  </a:cubicBezTo>
                  <a:close/>
                  <a:moveTo>
                    <a:pt x="235" y="78"/>
                  </a:moveTo>
                  <a:cubicBezTo>
                    <a:pt x="276" y="78"/>
                    <a:pt x="309" y="45"/>
                    <a:pt x="309" y="6"/>
                  </a:cubicBezTo>
                  <a:cubicBezTo>
                    <a:pt x="309" y="4"/>
                    <a:pt x="309" y="2"/>
                    <a:pt x="309" y="0"/>
                  </a:cubicBezTo>
                  <a:cubicBezTo>
                    <a:pt x="307" y="0"/>
                    <a:pt x="305" y="0"/>
                    <a:pt x="303" y="0"/>
                  </a:cubicBezTo>
                  <a:cubicBezTo>
                    <a:pt x="262" y="0"/>
                    <a:pt x="228" y="32"/>
                    <a:pt x="228" y="72"/>
                  </a:cubicBezTo>
                  <a:cubicBezTo>
                    <a:pt x="228" y="74"/>
                    <a:pt x="228" y="76"/>
                    <a:pt x="229" y="77"/>
                  </a:cubicBezTo>
                  <a:cubicBezTo>
                    <a:pt x="231" y="78"/>
                    <a:pt x="233" y="78"/>
                    <a:pt x="235" y="78"/>
                  </a:cubicBezTo>
                  <a:close/>
                  <a:moveTo>
                    <a:pt x="372" y="137"/>
                  </a:moveTo>
                  <a:cubicBezTo>
                    <a:pt x="357" y="102"/>
                    <a:pt x="321" y="85"/>
                    <a:pt x="295" y="85"/>
                  </a:cubicBezTo>
                  <a:cubicBezTo>
                    <a:pt x="263" y="85"/>
                    <a:pt x="257" y="98"/>
                    <a:pt x="232" y="98"/>
                  </a:cubicBezTo>
                  <a:cubicBezTo>
                    <a:pt x="208" y="98"/>
                    <a:pt x="202" y="85"/>
                    <a:pt x="170" y="85"/>
                  </a:cubicBezTo>
                  <a:cubicBezTo>
                    <a:pt x="143" y="85"/>
                    <a:pt x="108" y="102"/>
                    <a:pt x="93" y="137"/>
                  </a:cubicBezTo>
                  <a:cubicBezTo>
                    <a:pt x="62" y="207"/>
                    <a:pt x="114" y="341"/>
                    <a:pt x="175" y="341"/>
                  </a:cubicBezTo>
                  <a:cubicBezTo>
                    <a:pt x="199" y="341"/>
                    <a:pt x="210" y="328"/>
                    <a:pt x="232" y="328"/>
                  </a:cubicBezTo>
                  <a:cubicBezTo>
                    <a:pt x="255" y="328"/>
                    <a:pt x="265" y="341"/>
                    <a:pt x="290" y="341"/>
                  </a:cubicBezTo>
                  <a:cubicBezTo>
                    <a:pt x="351" y="341"/>
                    <a:pt x="403" y="207"/>
                    <a:pt x="372" y="137"/>
                  </a:cubicBezTo>
                  <a:close/>
                  <a:moveTo>
                    <a:pt x="172" y="126"/>
                  </a:moveTo>
                  <a:cubicBezTo>
                    <a:pt x="170" y="126"/>
                    <a:pt x="169" y="126"/>
                    <a:pt x="168" y="126"/>
                  </a:cubicBezTo>
                  <a:cubicBezTo>
                    <a:pt x="154" y="126"/>
                    <a:pt x="132" y="138"/>
                    <a:pt x="128" y="161"/>
                  </a:cubicBezTo>
                  <a:cubicBezTo>
                    <a:pt x="127" y="165"/>
                    <a:pt x="123" y="169"/>
                    <a:pt x="119" y="169"/>
                  </a:cubicBezTo>
                  <a:cubicBezTo>
                    <a:pt x="118" y="169"/>
                    <a:pt x="118" y="169"/>
                    <a:pt x="118" y="169"/>
                  </a:cubicBezTo>
                  <a:cubicBezTo>
                    <a:pt x="118" y="169"/>
                    <a:pt x="117" y="169"/>
                    <a:pt x="116" y="168"/>
                  </a:cubicBezTo>
                  <a:cubicBezTo>
                    <a:pt x="111" y="167"/>
                    <a:pt x="108" y="162"/>
                    <a:pt x="109" y="157"/>
                  </a:cubicBezTo>
                  <a:cubicBezTo>
                    <a:pt x="115" y="125"/>
                    <a:pt x="144" y="106"/>
                    <a:pt x="168" y="106"/>
                  </a:cubicBezTo>
                  <a:cubicBezTo>
                    <a:pt x="170" y="106"/>
                    <a:pt x="171" y="106"/>
                    <a:pt x="173" y="106"/>
                  </a:cubicBezTo>
                  <a:cubicBezTo>
                    <a:pt x="178" y="107"/>
                    <a:pt x="182" y="112"/>
                    <a:pt x="181" y="117"/>
                  </a:cubicBezTo>
                  <a:cubicBezTo>
                    <a:pt x="181" y="122"/>
                    <a:pt x="177" y="126"/>
                    <a:pt x="172" y="126"/>
                  </a:cubicBezTo>
                  <a:close/>
                </a:path>
              </a:pathLst>
            </a:custGeom>
            <a:solidFill>
              <a:schemeClr val="bg1"/>
            </a:solidFill>
            <a:ln>
              <a:noFill/>
            </a:ln>
          </p:spPr>
          <p:txBody>
            <a:bodyPr vert="horz" wrap="square" lIns="91440" tIns="45720" rIns="91440" bIns="45720" numCol="1" anchor="t" anchorCtr="0" compatLnSpc="1"/>
            <a:lstStyle/>
            <a:p>
              <a:endParaRPr lang="zh-CN" altLang="en-US" sz="1400" dirty="0">
                <a:solidFill>
                  <a:schemeClr val="bg1"/>
                </a:solidFill>
                <a:latin typeface="微软雅黑" panose="020B0503020204020204" charset="-122"/>
                <a:ea typeface="微软雅黑" panose="020B0503020204020204" charset="-122"/>
                <a:sym typeface="微软雅黑" panose="020B0503020204020204" charset="-122"/>
              </a:endParaRPr>
            </a:p>
          </p:txBody>
        </p:sp>
      </p:grpSp>
      <p:grpSp>
        <p:nvGrpSpPr>
          <p:cNvPr id="43" name="组合 42"/>
          <p:cNvGrpSpPr>
            <a:grpSpLocks noChangeAspect="1"/>
          </p:cNvGrpSpPr>
          <p:nvPr/>
        </p:nvGrpSpPr>
        <p:grpSpPr>
          <a:xfrm>
            <a:off x="4007768" y="1484784"/>
            <a:ext cx="932180" cy="932180"/>
            <a:chOff x="3843955" y="2446144"/>
            <a:chExt cx="1556194" cy="1556194"/>
          </a:xfrm>
        </p:grpSpPr>
        <p:grpSp>
          <p:nvGrpSpPr>
            <p:cNvPr id="44" name="组合 43"/>
            <p:cNvGrpSpPr/>
            <p:nvPr/>
          </p:nvGrpSpPr>
          <p:grpSpPr>
            <a:xfrm>
              <a:off x="3843955" y="2446144"/>
              <a:ext cx="1556194" cy="1556194"/>
              <a:chOff x="3154508" y="1821271"/>
              <a:chExt cx="2785107" cy="2785102"/>
            </a:xfrm>
          </p:grpSpPr>
          <p:sp>
            <p:nvSpPr>
              <p:cNvPr id="57" name="Freeform 5"/>
              <p:cNvSpPr/>
              <p:nvPr/>
            </p:nvSpPr>
            <p:spPr bwMode="auto">
              <a:xfrm rot="10800000">
                <a:off x="3154508" y="1821271"/>
                <a:ext cx="2785107" cy="278510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lstStyle/>
              <a:p>
                <a:endParaRPr lang="zh-CN" altLang="en-US" sz="1400">
                  <a:solidFill>
                    <a:prstClr val="black"/>
                  </a:solidFill>
                  <a:latin typeface="微软雅黑" panose="020B0503020204020204" charset="-122"/>
                  <a:ea typeface="微软雅黑" panose="020B0503020204020204" charset="-122"/>
                  <a:sym typeface="微软雅黑" panose="020B0503020204020204" charset="-122"/>
                </a:endParaRPr>
              </a:p>
            </p:txBody>
          </p:sp>
          <p:sp>
            <p:nvSpPr>
              <p:cNvPr id="58" name="Freeform 5"/>
              <p:cNvSpPr/>
              <p:nvPr/>
            </p:nvSpPr>
            <p:spPr bwMode="auto">
              <a:xfrm rot="10800000">
                <a:off x="3447677" y="2114440"/>
                <a:ext cx="2198769" cy="2198765"/>
              </a:xfrm>
              <a:prstGeom prst="ellipse">
                <a:avLst/>
              </a:prstGeom>
              <a:gradFill flip="none" rotWithShape="1">
                <a:gsLst>
                  <a:gs pos="0">
                    <a:schemeClr val="accent2"/>
                  </a:gs>
                  <a:gs pos="100000">
                    <a:schemeClr val="accent2">
                      <a:lumMod val="75000"/>
                    </a:schemeClr>
                  </a:gs>
                </a:gsLst>
                <a:lin ang="2700000" scaled="1"/>
                <a:tileRect/>
              </a:gradFill>
              <a:ln w="25400">
                <a:gradFill flip="none" rotWithShape="1">
                  <a:gsLst>
                    <a:gs pos="0">
                      <a:schemeClr val="accent2">
                        <a:lumMod val="75000"/>
                      </a:schemeClr>
                    </a:gs>
                    <a:gs pos="100000">
                      <a:schemeClr val="accent2"/>
                    </a:gs>
                  </a:gsLst>
                  <a:lin ang="2700000" scaled="1"/>
                  <a:tileRect/>
                </a:grad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sz="1400" dirty="0">
                  <a:solidFill>
                    <a:prstClr val="black"/>
                  </a:solidFill>
                  <a:latin typeface="微软雅黑" panose="020B0503020204020204" charset="-122"/>
                  <a:ea typeface="微软雅黑" panose="020B0503020204020204" charset="-122"/>
                  <a:sym typeface="微软雅黑" panose="020B0503020204020204" charset="-122"/>
                </a:endParaRPr>
              </a:p>
            </p:txBody>
          </p:sp>
        </p:grpSp>
        <p:grpSp>
          <p:nvGrpSpPr>
            <p:cNvPr id="45" name="组合 44"/>
            <p:cNvGrpSpPr>
              <a:grpSpLocks noChangeAspect="1"/>
            </p:cNvGrpSpPr>
            <p:nvPr/>
          </p:nvGrpSpPr>
          <p:grpSpPr>
            <a:xfrm>
              <a:off x="4305202" y="2997957"/>
              <a:ext cx="675251" cy="459226"/>
              <a:chOff x="3897313" y="2016126"/>
              <a:chExt cx="749300" cy="509588"/>
            </a:xfrm>
            <a:solidFill>
              <a:schemeClr val="bg1"/>
            </a:solidFill>
          </p:grpSpPr>
          <p:sp>
            <p:nvSpPr>
              <p:cNvPr id="46"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vert="horz" wrap="square" lIns="91440" tIns="45720" rIns="91440" bIns="45720" numCol="1" anchor="t" anchorCtr="0" compatLnSpc="1"/>
              <a:lstStyle/>
              <a:p>
                <a:endParaRPr lang="zh-CN" altLang="en-US"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47" name="Freeform 24"/>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vert="horz" wrap="square" lIns="91440" tIns="45720" rIns="91440" bIns="45720" numCol="1" anchor="t" anchorCtr="0" compatLnSpc="1"/>
              <a:lstStyle/>
              <a:p>
                <a:endParaRPr lang="zh-CN" altLang="en-US"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48" name="Freeform 25"/>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vert="horz" wrap="square" lIns="91440" tIns="45720" rIns="91440" bIns="45720" numCol="1" anchor="t" anchorCtr="0" compatLnSpc="1"/>
              <a:lstStyle/>
              <a:p>
                <a:endParaRPr lang="zh-CN" altLang="en-US"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49" name="Freeform 26"/>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vert="horz" wrap="square" lIns="91440" tIns="45720" rIns="91440" bIns="45720" numCol="1" anchor="t" anchorCtr="0" compatLnSpc="1"/>
              <a:lstStyle/>
              <a:p>
                <a:endParaRPr lang="zh-CN" altLang="en-US"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50" name="Freeform 27"/>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vert="horz" wrap="square" lIns="91440" tIns="45720" rIns="91440" bIns="45720" numCol="1" anchor="t" anchorCtr="0" compatLnSpc="1"/>
              <a:lstStyle/>
              <a:p>
                <a:endParaRPr lang="zh-CN" altLang="en-US"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51" name="Freeform 28"/>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vert="horz" wrap="square" lIns="91440" tIns="45720" rIns="91440" bIns="45720" numCol="1" anchor="t" anchorCtr="0" compatLnSpc="1"/>
              <a:lstStyle/>
              <a:p>
                <a:endParaRPr lang="zh-CN" altLang="en-US"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52" name="Freeform 29"/>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vert="horz" wrap="square" lIns="91440" tIns="45720" rIns="91440" bIns="45720" numCol="1" anchor="t" anchorCtr="0" compatLnSpc="1"/>
              <a:lstStyle/>
              <a:p>
                <a:endParaRPr lang="zh-CN" altLang="en-US"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53" name="Freeform 30"/>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vert="horz" wrap="square" lIns="91440" tIns="45720" rIns="91440" bIns="45720" numCol="1" anchor="t" anchorCtr="0" compatLnSpc="1"/>
              <a:lstStyle/>
              <a:p>
                <a:endParaRPr lang="zh-CN" altLang="en-US"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54" name="Freeform 31"/>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vert="horz" wrap="square" lIns="91440" tIns="45720" rIns="91440" bIns="45720" numCol="1" anchor="t" anchorCtr="0" compatLnSpc="1"/>
              <a:lstStyle/>
              <a:p>
                <a:endParaRPr lang="zh-CN" altLang="en-US"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55" name="Freeform 32"/>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vert="horz" wrap="square" lIns="91440" tIns="45720" rIns="91440" bIns="45720" numCol="1" anchor="t" anchorCtr="0" compatLnSpc="1"/>
              <a:lstStyle/>
              <a:p>
                <a:endParaRPr lang="zh-CN" altLang="en-US"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56" name="Freeform 33"/>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vert="horz" wrap="square" lIns="91440" tIns="45720" rIns="91440" bIns="45720" numCol="1" anchor="t" anchorCtr="0" compatLnSpc="1"/>
              <a:lstStyle/>
              <a:p>
                <a:endParaRPr lang="zh-CN" altLang="en-US" dirty="0">
                  <a:solidFill>
                    <a:schemeClr val="bg1"/>
                  </a:solidFill>
                  <a:latin typeface="微软雅黑" panose="020B0503020204020204" charset="-122"/>
                  <a:ea typeface="微软雅黑" panose="020B0503020204020204" charset="-122"/>
                  <a:sym typeface="微软雅黑" panose="020B0503020204020204" charset="-122"/>
                </a:endParaRPr>
              </a:p>
            </p:txBody>
          </p:sp>
        </p:grpSp>
      </p:grpSp>
      <p:sp>
        <p:nvSpPr>
          <p:cNvPr id="59" name="Freeform 5"/>
          <p:cNvSpPr/>
          <p:nvPr/>
        </p:nvSpPr>
        <p:spPr bwMode="auto">
          <a:xfrm rot="10800000">
            <a:off x="3947183" y="2538159"/>
            <a:ext cx="991870" cy="904875"/>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lstStyle/>
          <a:p>
            <a:endParaRPr lang="zh-CN" altLang="en-US" sz="1100">
              <a:solidFill>
                <a:prstClr val="black"/>
              </a:solidFill>
              <a:latin typeface="微软雅黑" panose="020B0503020204020204" charset="-122"/>
              <a:ea typeface="微软雅黑" panose="020B0503020204020204" charset="-122"/>
              <a:sym typeface="微软雅黑" panose="020B0503020204020204" charset="-122"/>
            </a:endParaRPr>
          </a:p>
        </p:txBody>
      </p:sp>
      <p:sp>
        <p:nvSpPr>
          <p:cNvPr id="60" name="Freeform 5"/>
          <p:cNvSpPr/>
          <p:nvPr/>
        </p:nvSpPr>
        <p:spPr bwMode="auto">
          <a:xfrm rot="10800000">
            <a:off x="4051590" y="2633409"/>
            <a:ext cx="783055" cy="714375"/>
          </a:xfrm>
          <a:prstGeom prst="ellipse">
            <a:avLst/>
          </a:prstGeom>
          <a:gradFill flip="none" rotWithShape="1">
            <a:gsLst>
              <a:gs pos="0">
                <a:schemeClr val="accent1"/>
              </a:gs>
              <a:gs pos="100000">
                <a:schemeClr val="accent1">
                  <a:lumMod val="75000"/>
                </a:schemeClr>
              </a:gs>
            </a:gsLst>
            <a:lin ang="2700000" scaled="1"/>
            <a:tileRect/>
          </a:gradFill>
          <a:ln w="25400">
            <a:gradFill flip="none" rotWithShape="1">
              <a:gsLst>
                <a:gs pos="0">
                  <a:schemeClr val="accent1">
                    <a:lumMod val="75000"/>
                  </a:schemeClr>
                </a:gs>
                <a:gs pos="100000">
                  <a:schemeClr val="accent1"/>
                </a:gs>
              </a:gsLst>
              <a:lin ang="2700000" scaled="1"/>
              <a:tileRect/>
            </a:grad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sz="1100" dirty="0">
              <a:solidFill>
                <a:prstClr val="black"/>
              </a:solidFill>
              <a:latin typeface="微软雅黑" panose="020B0503020204020204" charset="-122"/>
              <a:ea typeface="微软雅黑" panose="020B0503020204020204" charset="-122"/>
              <a:sym typeface="微软雅黑" panose="020B0503020204020204" charset="-122"/>
            </a:endParaRPr>
          </a:p>
        </p:txBody>
      </p:sp>
      <p:sp>
        <p:nvSpPr>
          <p:cNvPr id="61" name="Freeform 7"/>
          <p:cNvSpPr>
            <a:spLocks noChangeAspect="1" noEditPoints="1"/>
          </p:cNvSpPr>
          <p:nvPr/>
        </p:nvSpPr>
        <p:spPr bwMode="auto">
          <a:xfrm>
            <a:off x="4224017" y="2832121"/>
            <a:ext cx="431547" cy="322625"/>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vert="horz" wrap="square" lIns="91440" tIns="45720" rIns="91440" bIns="45720" numCol="1" anchor="t" anchorCtr="0" compatLnSpc="1"/>
          <a:lstStyle/>
          <a:p>
            <a:endParaRPr lang="zh-CN" altLang="en-US" sz="1400"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62" name="Freeform 5"/>
          <p:cNvSpPr/>
          <p:nvPr/>
        </p:nvSpPr>
        <p:spPr bwMode="auto">
          <a:xfrm rot="10800000">
            <a:off x="3948126" y="4644773"/>
            <a:ext cx="952500" cy="942975"/>
          </a:xfrm>
          <a:prstGeom prst="ellipse">
            <a:avLst/>
          </a:prstGeom>
          <a:gradFill flip="none" rotWithShape="1">
            <a:gsLst>
              <a:gs pos="0">
                <a:srgbClr val="FFFFFF"/>
              </a:gs>
              <a:gs pos="73000">
                <a:srgbClr val="ECECEC"/>
              </a:gs>
              <a:gs pos="100000">
                <a:srgbClr val="D9D9D9"/>
              </a:gs>
            </a:gsLst>
            <a:lin ang="2700000" scaled="1"/>
            <a:tileRect/>
          </a:gradFill>
          <a:ln w="25400">
            <a:gradFill flip="none" rotWithShape="1">
              <a:gsLst>
                <a:gs pos="29000">
                  <a:srgbClr val="E0E0E0"/>
                </a:gs>
                <a:gs pos="0">
                  <a:srgbClr val="999999"/>
                </a:gs>
                <a:gs pos="83000">
                  <a:srgbClr val="FFFFFF"/>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prstClr val="black"/>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63" name="Freeform 5"/>
          <p:cNvSpPr/>
          <p:nvPr/>
        </p:nvSpPr>
        <p:spPr bwMode="auto">
          <a:xfrm rot="10800000">
            <a:off x="4048389" y="4744034"/>
            <a:ext cx="751974" cy="744454"/>
          </a:xfrm>
          <a:prstGeom prst="ellipse">
            <a:avLst/>
          </a:prstGeom>
          <a:solidFill>
            <a:srgbClr val="8DC928">
              <a:lumMod val="75000"/>
            </a:srgbClr>
          </a:solidFill>
          <a:ln w="25400">
            <a:no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64" name="Freeform 5"/>
          <p:cNvSpPr>
            <a:spLocks noChangeAspect="1" noEditPoints="1"/>
          </p:cNvSpPr>
          <p:nvPr/>
        </p:nvSpPr>
        <p:spPr bwMode="auto">
          <a:xfrm>
            <a:off x="4307755" y="4907827"/>
            <a:ext cx="245393" cy="359267"/>
          </a:xfrm>
          <a:custGeom>
            <a:avLst/>
            <a:gdLst>
              <a:gd name="T0" fmla="*/ 189 w 316"/>
              <a:gd name="T1" fmla="*/ 16 h 467"/>
              <a:gd name="T2" fmla="*/ 225 w 316"/>
              <a:gd name="T3" fmla="*/ 7 h 467"/>
              <a:gd name="T4" fmla="*/ 300 w 316"/>
              <a:gd name="T5" fmla="*/ 52 h 467"/>
              <a:gd name="T6" fmla="*/ 309 w 316"/>
              <a:gd name="T7" fmla="*/ 89 h 467"/>
              <a:gd name="T8" fmla="*/ 298 w 316"/>
              <a:gd name="T9" fmla="*/ 105 h 467"/>
              <a:gd name="T10" fmla="*/ 179 w 316"/>
              <a:gd name="T11" fmla="*/ 33 h 467"/>
              <a:gd name="T12" fmla="*/ 189 w 316"/>
              <a:gd name="T13" fmla="*/ 16 h 467"/>
              <a:gd name="T14" fmla="*/ 164 w 316"/>
              <a:gd name="T15" fmla="*/ 58 h 467"/>
              <a:gd name="T16" fmla="*/ 147 w 316"/>
              <a:gd name="T17" fmla="*/ 85 h 467"/>
              <a:gd name="T18" fmla="*/ 266 w 316"/>
              <a:gd name="T19" fmla="*/ 157 h 467"/>
              <a:gd name="T20" fmla="*/ 283 w 316"/>
              <a:gd name="T21" fmla="*/ 130 h 467"/>
              <a:gd name="T22" fmla="*/ 164 w 316"/>
              <a:gd name="T23" fmla="*/ 58 h 467"/>
              <a:gd name="T24" fmla="*/ 2 w 316"/>
              <a:gd name="T25" fmla="*/ 446 h 467"/>
              <a:gd name="T26" fmla="*/ 13 w 316"/>
              <a:gd name="T27" fmla="*/ 354 h 467"/>
              <a:gd name="T28" fmla="*/ 90 w 316"/>
              <a:gd name="T29" fmla="*/ 401 h 467"/>
              <a:gd name="T30" fmla="*/ 13 w 316"/>
              <a:gd name="T31" fmla="*/ 453 h 467"/>
              <a:gd name="T32" fmla="*/ 2 w 316"/>
              <a:gd name="T33" fmla="*/ 446 h 467"/>
              <a:gd name="T34" fmla="*/ 20 w 316"/>
              <a:gd name="T35" fmla="*/ 296 h 467"/>
              <a:gd name="T36" fmla="*/ 133 w 316"/>
              <a:gd name="T37" fmla="*/ 109 h 467"/>
              <a:gd name="T38" fmla="*/ 172 w 316"/>
              <a:gd name="T39" fmla="*/ 133 h 467"/>
              <a:gd name="T40" fmla="*/ 59 w 316"/>
              <a:gd name="T41" fmla="*/ 320 h 467"/>
              <a:gd name="T42" fmla="*/ 20 w 316"/>
              <a:gd name="T43" fmla="*/ 296 h 467"/>
              <a:gd name="T44" fmla="*/ 99 w 316"/>
              <a:gd name="T45" fmla="*/ 344 h 467"/>
              <a:gd name="T46" fmla="*/ 212 w 316"/>
              <a:gd name="T47" fmla="*/ 158 h 467"/>
              <a:gd name="T48" fmla="*/ 252 w 316"/>
              <a:gd name="T49" fmla="*/ 182 h 467"/>
              <a:gd name="T50" fmla="*/ 139 w 316"/>
              <a:gd name="T51" fmla="*/ 368 h 467"/>
              <a:gd name="T52" fmla="*/ 99 w 316"/>
              <a:gd name="T53" fmla="*/ 344 h 467"/>
              <a:gd name="T54" fmla="*/ 95 w 316"/>
              <a:gd name="T55" fmla="*/ 446 h 467"/>
              <a:gd name="T56" fmla="*/ 301 w 316"/>
              <a:gd name="T57" fmla="*/ 446 h 467"/>
              <a:gd name="T58" fmla="*/ 311 w 316"/>
              <a:gd name="T59" fmla="*/ 456 h 467"/>
              <a:gd name="T60" fmla="*/ 301 w 316"/>
              <a:gd name="T61" fmla="*/ 467 h 467"/>
              <a:gd name="T62" fmla="*/ 95 w 316"/>
              <a:gd name="T63" fmla="*/ 467 h 467"/>
              <a:gd name="T64" fmla="*/ 84 w 316"/>
              <a:gd name="T65" fmla="*/ 456 h 467"/>
              <a:gd name="T66" fmla="*/ 95 w 316"/>
              <a:gd name="T67" fmla="*/ 44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467">
                <a:moveTo>
                  <a:pt x="189" y="16"/>
                </a:moveTo>
                <a:cubicBezTo>
                  <a:pt x="197" y="4"/>
                  <a:pt x="213" y="0"/>
                  <a:pt x="225" y="7"/>
                </a:cubicBezTo>
                <a:cubicBezTo>
                  <a:pt x="300" y="52"/>
                  <a:pt x="300" y="52"/>
                  <a:pt x="300" y="52"/>
                </a:cubicBezTo>
                <a:cubicBezTo>
                  <a:pt x="312" y="60"/>
                  <a:pt x="316" y="76"/>
                  <a:pt x="309" y="89"/>
                </a:cubicBezTo>
                <a:cubicBezTo>
                  <a:pt x="298" y="105"/>
                  <a:pt x="298" y="105"/>
                  <a:pt x="298" y="105"/>
                </a:cubicBezTo>
                <a:cubicBezTo>
                  <a:pt x="179" y="33"/>
                  <a:pt x="179" y="33"/>
                  <a:pt x="179" y="33"/>
                </a:cubicBezTo>
                <a:lnTo>
                  <a:pt x="189" y="16"/>
                </a:lnTo>
                <a:close/>
                <a:moveTo>
                  <a:pt x="164" y="58"/>
                </a:moveTo>
                <a:cubicBezTo>
                  <a:pt x="147" y="85"/>
                  <a:pt x="147" y="85"/>
                  <a:pt x="147" y="85"/>
                </a:cubicBezTo>
                <a:cubicBezTo>
                  <a:pt x="266" y="157"/>
                  <a:pt x="266" y="157"/>
                  <a:pt x="266" y="157"/>
                </a:cubicBezTo>
                <a:cubicBezTo>
                  <a:pt x="283" y="130"/>
                  <a:pt x="283" y="130"/>
                  <a:pt x="283" y="130"/>
                </a:cubicBezTo>
                <a:lnTo>
                  <a:pt x="164" y="58"/>
                </a:lnTo>
                <a:close/>
                <a:moveTo>
                  <a:pt x="2" y="446"/>
                </a:moveTo>
                <a:cubicBezTo>
                  <a:pt x="13" y="354"/>
                  <a:pt x="13" y="354"/>
                  <a:pt x="13" y="354"/>
                </a:cubicBezTo>
                <a:cubicBezTo>
                  <a:pt x="90" y="401"/>
                  <a:pt x="90" y="401"/>
                  <a:pt x="90" y="401"/>
                </a:cubicBezTo>
                <a:cubicBezTo>
                  <a:pt x="13" y="453"/>
                  <a:pt x="13" y="453"/>
                  <a:pt x="13" y="453"/>
                </a:cubicBezTo>
                <a:cubicBezTo>
                  <a:pt x="5" y="459"/>
                  <a:pt x="0" y="456"/>
                  <a:pt x="2" y="446"/>
                </a:cubicBezTo>
                <a:close/>
                <a:moveTo>
                  <a:pt x="20" y="296"/>
                </a:moveTo>
                <a:cubicBezTo>
                  <a:pt x="133" y="109"/>
                  <a:pt x="133" y="109"/>
                  <a:pt x="133" y="109"/>
                </a:cubicBezTo>
                <a:cubicBezTo>
                  <a:pt x="172" y="133"/>
                  <a:pt x="172" y="133"/>
                  <a:pt x="172" y="133"/>
                </a:cubicBezTo>
                <a:cubicBezTo>
                  <a:pt x="59" y="320"/>
                  <a:pt x="59" y="320"/>
                  <a:pt x="59" y="320"/>
                </a:cubicBezTo>
                <a:lnTo>
                  <a:pt x="20" y="296"/>
                </a:lnTo>
                <a:close/>
                <a:moveTo>
                  <a:pt x="99" y="344"/>
                </a:moveTo>
                <a:cubicBezTo>
                  <a:pt x="212" y="158"/>
                  <a:pt x="212" y="158"/>
                  <a:pt x="212" y="158"/>
                </a:cubicBezTo>
                <a:cubicBezTo>
                  <a:pt x="252" y="182"/>
                  <a:pt x="252" y="182"/>
                  <a:pt x="252" y="182"/>
                </a:cubicBezTo>
                <a:cubicBezTo>
                  <a:pt x="139" y="368"/>
                  <a:pt x="139" y="368"/>
                  <a:pt x="139" y="368"/>
                </a:cubicBezTo>
                <a:lnTo>
                  <a:pt x="99" y="344"/>
                </a:lnTo>
                <a:close/>
                <a:moveTo>
                  <a:pt x="95" y="446"/>
                </a:moveTo>
                <a:cubicBezTo>
                  <a:pt x="301" y="446"/>
                  <a:pt x="301" y="446"/>
                  <a:pt x="301" y="446"/>
                </a:cubicBezTo>
                <a:cubicBezTo>
                  <a:pt x="307" y="446"/>
                  <a:pt x="311" y="450"/>
                  <a:pt x="311" y="456"/>
                </a:cubicBezTo>
                <a:cubicBezTo>
                  <a:pt x="311" y="462"/>
                  <a:pt x="307" y="467"/>
                  <a:pt x="301" y="467"/>
                </a:cubicBezTo>
                <a:cubicBezTo>
                  <a:pt x="95" y="467"/>
                  <a:pt x="95" y="467"/>
                  <a:pt x="95" y="467"/>
                </a:cubicBezTo>
                <a:cubicBezTo>
                  <a:pt x="89" y="467"/>
                  <a:pt x="84" y="462"/>
                  <a:pt x="84" y="456"/>
                </a:cubicBezTo>
                <a:cubicBezTo>
                  <a:pt x="84" y="450"/>
                  <a:pt x="89" y="446"/>
                  <a:pt x="95" y="446"/>
                </a:cubicBez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65" name="矩形 64"/>
          <p:cNvSpPr/>
          <p:nvPr/>
        </p:nvSpPr>
        <p:spPr>
          <a:xfrm>
            <a:off x="5099352" y="1757058"/>
            <a:ext cx="5466080" cy="583565"/>
          </a:xfrm>
          <a:prstGeom prst="rect">
            <a:avLst/>
          </a:prstGeom>
        </p:spPr>
        <p:txBody>
          <a:bodyPr wrap="none">
            <a:spAutoFit/>
          </a:bodyPr>
          <a:lstStyle/>
          <a:p>
            <a:r>
              <a:rPr lang="zh-CN" altLang="en-US" sz="3200" dirty="0">
                <a:latin typeface="微软雅黑" panose="020B0503020204020204" charset="-122"/>
                <a:ea typeface="微软雅黑" panose="020B0503020204020204" charset="-122"/>
                <a:sym typeface="微软雅黑" panose="020B0503020204020204" charset="-122"/>
              </a:rPr>
              <a:t>马克思主义劳动观的基本意蕴</a:t>
            </a:r>
            <a:endParaRPr lang="zh-CN" altLang="en-US" sz="3200" dirty="0">
              <a:latin typeface="微软雅黑" panose="020B0503020204020204" charset="-122"/>
              <a:ea typeface="微软雅黑" panose="020B0503020204020204" charset="-122"/>
              <a:sym typeface="微软雅黑" panose="020B0503020204020204" charset="-122"/>
            </a:endParaRPr>
          </a:p>
        </p:txBody>
      </p:sp>
      <p:sp>
        <p:nvSpPr>
          <p:cNvPr id="66" name="矩形 65"/>
          <p:cNvSpPr/>
          <p:nvPr/>
        </p:nvSpPr>
        <p:spPr>
          <a:xfrm>
            <a:off x="5035553" y="4824376"/>
            <a:ext cx="5466080" cy="583565"/>
          </a:xfrm>
          <a:prstGeom prst="rect">
            <a:avLst/>
          </a:prstGeom>
        </p:spPr>
        <p:txBody>
          <a:bodyPr wrap="none">
            <a:spAutoFit/>
          </a:bodyPr>
          <a:lstStyle/>
          <a:p>
            <a:pPr algn="ctr"/>
            <a:r>
              <a:rPr lang="zh-CN" altLang="en-US" sz="3200" dirty="0">
                <a:solidFill>
                  <a:schemeClr val="tx1"/>
                </a:solidFill>
                <a:latin typeface="微软雅黑" panose="020B0503020204020204" charset="-122"/>
                <a:ea typeface="微软雅黑" panose="020B0503020204020204" charset="-122"/>
                <a:sym typeface="微软雅黑" panose="020B0503020204020204" charset="-122"/>
              </a:rPr>
              <a:t>马克思主义</a:t>
            </a:r>
            <a:r>
              <a:rPr lang="zh-CN" altLang="en-US" sz="3200" dirty="0">
                <a:latin typeface="微软雅黑" panose="020B0503020204020204" charset="-122"/>
                <a:ea typeface="微软雅黑" panose="020B0503020204020204" charset="-122"/>
                <a:sym typeface="微软雅黑" panose="020B0503020204020204" charset="-122"/>
              </a:rPr>
              <a:t>劳动观的时代之问</a:t>
            </a:r>
            <a:endParaRPr lang="zh-CN" altLang="en-US" sz="3200" dirty="0">
              <a:solidFill>
                <a:schemeClr val="tx1"/>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7" name="组合 6146"/>
          <p:cNvGrpSpPr>
            <a:grpSpLocks noChangeAspect="1"/>
          </p:cNvGrpSpPr>
          <p:nvPr/>
        </p:nvGrpSpPr>
        <p:grpSpPr>
          <a:xfrm>
            <a:off x="1343472" y="1319533"/>
            <a:ext cx="7848870" cy="882015"/>
            <a:chOff x="1296" y="1824"/>
            <a:chExt cx="2976" cy="432"/>
          </a:xfrm>
        </p:grpSpPr>
        <p:sp>
          <p:nvSpPr>
            <p:cNvPr id="6148" name="圆角矩形 6147"/>
            <p:cNvSpPr>
              <a:spLocks noChangeAspect="1"/>
            </p:cNvSpPr>
            <p:nvPr/>
          </p:nvSpPr>
          <p:spPr>
            <a:xfrm>
              <a:off x="1536" y="1899"/>
              <a:ext cx="2736" cy="288"/>
            </a:xfrm>
            <a:prstGeom prst="roundRect">
              <a:avLst>
                <a:gd name="adj" fmla="val 16667"/>
              </a:avLst>
            </a:prstGeom>
            <a:solidFill>
              <a:srgbClr val="CC6600"/>
            </a:solidFill>
            <a:ln w="12700" cap="flat" cmpd="sng">
              <a:solidFill>
                <a:schemeClr val="bg1"/>
              </a:solidFill>
              <a:prstDash val="solid"/>
              <a:headEnd type="none" w="med" len="med"/>
              <a:tailEnd type="none" w="med" len="med"/>
            </a:ln>
            <a:effectLst>
              <a:outerShdw dist="99190" dir="2388334" algn="ctr" rotWithShape="0">
                <a:srgbClr val="333333">
                  <a:alpha val="50000"/>
                </a:srgbClr>
              </a:outerShdw>
            </a:effectLst>
          </p:spPr>
          <p:txBody>
            <a:bodyPr/>
            <a:lstStyle/>
            <a:p>
              <a:pPr algn="ctr"/>
              <a:r>
                <a:rPr lang="zh-CN" altLang="en-US" sz="2800" b="1" dirty="0">
                  <a:solidFill>
                    <a:schemeClr val="bg1"/>
                  </a:solidFill>
                  <a:latin typeface="楷体" panose="02010609060101010101" charset="-122"/>
                  <a:ea typeface="楷体" panose="02010609060101010101" charset="-122"/>
                </a:rPr>
                <a:t>大中小学劳动教育</a:t>
              </a:r>
              <a:endParaRPr lang="zh-CN" altLang="en-US" sz="2800" b="1" dirty="0">
                <a:solidFill>
                  <a:schemeClr val="bg1"/>
                </a:solidFill>
                <a:latin typeface="楷体" panose="02010609060101010101" charset="-122"/>
                <a:ea typeface="楷体" panose="02010609060101010101" charset="-122"/>
              </a:endParaRPr>
            </a:p>
          </p:txBody>
        </p:sp>
        <p:sp>
          <p:nvSpPr>
            <p:cNvPr id="6149" name="菱形 6148"/>
            <p:cNvSpPr>
              <a:spLocks noChangeAspect="1"/>
            </p:cNvSpPr>
            <p:nvPr/>
          </p:nvSpPr>
          <p:spPr>
            <a:xfrm>
              <a:off x="1296" y="1824"/>
              <a:ext cx="432" cy="432"/>
            </a:xfrm>
            <a:prstGeom prst="diamond">
              <a:avLst/>
            </a:prstGeom>
            <a:solidFill>
              <a:srgbClr val="CC6600"/>
            </a:solidFill>
            <a:ln w="25400" cap="flat" cmpd="sng">
              <a:noFill/>
              <a:prstDash val="solid"/>
              <a:miter/>
              <a:headEnd type="none" w="med" len="med"/>
              <a:tailEnd type="none" w="med" len="med"/>
            </a:ln>
            <a:effectLst>
              <a:outerShdw dist="63500" dir="2212193" algn="ctr" rotWithShape="0">
                <a:srgbClr val="333333">
                  <a:alpha val="50000"/>
                </a:srgbClr>
              </a:outerShdw>
            </a:effectLst>
          </p:spPr>
          <p:txBody>
            <a:bodyPr/>
            <a:lstStyle/>
            <a:p>
              <a:r>
                <a:rPr lang="zh-CN" altLang="en-US">
                  <a:solidFill>
                    <a:schemeClr val="bg1"/>
                  </a:solidFill>
                </a:rPr>
                <a:t>一</a:t>
              </a:r>
              <a:endParaRPr lang="zh-CN" altLang="en-US">
                <a:solidFill>
                  <a:schemeClr val="bg1"/>
                </a:solidFill>
              </a:endParaRPr>
            </a:p>
          </p:txBody>
        </p:sp>
      </p:grpSp>
      <p:grpSp>
        <p:nvGrpSpPr>
          <p:cNvPr id="6152" name="组合 6151"/>
          <p:cNvGrpSpPr>
            <a:grpSpLocks noChangeAspect="1"/>
          </p:cNvGrpSpPr>
          <p:nvPr/>
        </p:nvGrpSpPr>
        <p:grpSpPr>
          <a:xfrm>
            <a:off x="1343472" y="3644268"/>
            <a:ext cx="7848871" cy="822325"/>
            <a:chOff x="1296" y="1824"/>
            <a:chExt cx="2976" cy="432"/>
          </a:xfrm>
        </p:grpSpPr>
        <p:sp>
          <p:nvSpPr>
            <p:cNvPr id="6153" name="圆角矩形 6152">
              <a:hlinkClick r:id="rId1" action="ppaction://hlinksldjump"/>
            </p:cNvPr>
            <p:cNvSpPr>
              <a:spLocks noChangeAspect="1"/>
            </p:cNvSpPr>
            <p:nvPr/>
          </p:nvSpPr>
          <p:spPr>
            <a:xfrm>
              <a:off x="1536" y="1899"/>
              <a:ext cx="2736" cy="288"/>
            </a:xfrm>
            <a:prstGeom prst="roundRect">
              <a:avLst>
                <a:gd name="adj" fmla="val 16667"/>
              </a:avLst>
            </a:prstGeom>
            <a:solidFill>
              <a:srgbClr val="0000CC"/>
            </a:solidFill>
            <a:ln w="12700" cap="flat" cmpd="sng">
              <a:solidFill>
                <a:schemeClr val="bg1"/>
              </a:solidFill>
              <a:prstDash val="solid"/>
              <a:headEnd type="none" w="med" len="med"/>
              <a:tailEnd type="none" w="med" len="med"/>
            </a:ln>
            <a:effectLst>
              <a:outerShdw dist="99190" dir="2388334" algn="ctr" rotWithShape="0">
                <a:srgbClr val="333333">
                  <a:alpha val="50000"/>
                </a:srgbClr>
              </a:outerShdw>
            </a:effectLst>
          </p:spPr>
          <p:txBody>
            <a:bodyPr/>
            <a:lstStyle/>
            <a:p>
              <a:pPr algn="ctr"/>
              <a:r>
                <a:rPr lang="zh-CN" altLang="en-US" sz="2800" b="1" dirty="0">
                  <a:solidFill>
                    <a:schemeClr val="bg1"/>
                  </a:solidFill>
                  <a:latin typeface="楷体" panose="02010609060101010101" charset="-122"/>
                  <a:ea typeface="楷体" panose="02010609060101010101" charset="-122"/>
                </a:rPr>
                <a:t>课程评价与课程设计</a:t>
              </a:r>
              <a:endParaRPr lang="zh-CN" altLang="en-US" sz="2800" b="1" dirty="0">
                <a:solidFill>
                  <a:schemeClr val="bg1"/>
                </a:solidFill>
                <a:latin typeface="楷体" panose="02010609060101010101" charset="-122"/>
                <a:ea typeface="楷体" panose="02010609060101010101" charset="-122"/>
              </a:endParaRPr>
            </a:p>
          </p:txBody>
        </p:sp>
        <p:sp>
          <p:nvSpPr>
            <p:cNvPr id="6154" name="菱形 6153"/>
            <p:cNvSpPr>
              <a:spLocks noChangeAspect="1"/>
            </p:cNvSpPr>
            <p:nvPr/>
          </p:nvSpPr>
          <p:spPr>
            <a:xfrm>
              <a:off x="1296" y="1824"/>
              <a:ext cx="432" cy="432"/>
            </a:xfrm>
            <a:prstGeom prst="diamond">
              <a:avLst/>
            </a:prstGeom>
            <a:solidFill>
              <a:srgbClr val="0000CC"/>
            </a:solidFill>
            <a:ln w="25400" cap="flat" cmpd="sng">
              <a:solidFill>
                <a:schemeClr val="bg1"/>
              </a:solidFill>
              <a:prstDash val="solid"/>
              <a:miter/>
              <a:headEnd type="none" w="med" len="med"/>
              <a:tailEnd type="none" w="med" len="med"/>
            </a:ln>
            <a:effectLst>
              <a:outerShdw dist="63500" dir="2212193" algn="ctr" rotWithShape="0">
                <a:srgbClr val="333333">
                  <a:alpha val="50000"/>
                </a:srgbClr>
              </a:outerShdw>
            </a:effectLst>
          </p:spPr>
          <p:txBody>
            <a:bodyPr/>
            <a:lstStyle/>
            <a:p>
              <a:r>
                <a:rPr lang="zh-CN" altLang="en-US">
                  <a:solidFill>
                    <a:schemeClr val="bg1"/>
                  </a:solidFill>
                </a:rPr>
                <a:t>三</a:t>
              </a:r>
              <a:endParaRPr lang="zh-CN" altLang="en-US">
                <a:solidFill>
                  <a:schemeClr val="bg1"/>
                </a:solidFill>
              </a:endParaRPr>
            </a:p>
          </p:txBody>
        </p:sp>
      </p:grpSp>
      <p:grpSp>
        <p:nvGrpSpPr>
          <p:cNvPr id="6157" name="组合 6156"/>
          <p:cNvGrpSpPr/>
          <p:nvPr/>
        </p:nvGrpSpPr>
        <p:grpSpPr>
          <a:xfrm>
            <a:off x="1343472" y="4875851"/>
            <a:ext cx="7864258" cy="822325"/>
            <a:chOff x="960" y="2352"/>
            <a:chExt cx="3578" cy="518"/>
          </a:xfrm>
        </p:grpSpPr>
        <p:sp>
          <p:nvSpPr>
            <p:cNvPr id="6158" name="圆角矩形 6157">
              <a:hlinkClick r:id="" action="ppaction://noaction"/>
            </p:cNvPr>
            <p:cNvSpPr>
              <a:spLocks noChangeAspect="1"/>
            </p:cNvSpPr>
            <p:nvPr/>
          </p:nvSpPr>
          <p:spPr>
            <a:xfrm>
              <a:off x="1255" y="2442"/>
              <a:ext cx="3283" cy="345"/>
            </a:xfrm>
            <a:prstGeom prst="roundRect">
              <a:avLst>
                <a:gd name="adj" fmla="val 16667"/>
              </a:avLst>
            </a:prstGeom>
            <a:solidFill>
              <a:srgbClr val="CC0066"/>
            </a:solidFill>
            <a:ln w="12700" cap="flat" cmpd="sng">
              <a:solidFill>
                <a:schemeClr val="bg1"/>
              </a:solidFill>
              <a:prstDash val="solid"/>
              <a:headEnd type="none" w="med" len="med"/>
              <a:tailEnd type="none" w="med" len="med"/>
            </a:ln>
            <a:effectLst>
              <a:outerShdw dist="99190" dir="2388334" algn="ctr" rotWithShape="0">
                <a:srgbClr val="333333">
                  <a:alpha val="50000"/>
                </a:srgbClr>
              </a:outerShdw>
            </a:effectLst>
          </p:spPr>
          <p:txBody>
            <a:bodyPr/>
            <a:lstStyle/>
            <a:p>
              <a:pPr algn="ctr"/>
              <a:r>
                <a:rPr lang="zh-CN" altLang="en-US" sz="2800" b="1" dirty="0">
                  <a:solidFill>
                    <a:schemeClr val="bg1"/>
                  </a:solidFill>
                  <a:latin typeface="楷体" panose="02010609060101010101" charset="-122"/>
                  <a:ea typeface="楷体" panose="02010609060101010101" charset="-122"/>
                </a:rPr>
                <a:t>马克思主义劳动观及其时代发展</a:t>
              </a:r>
              <a:endParaRPr lang="zh-CN" altLang="en-US" sz="2800" b="1" dirty="0">
                <a:solidFill>
                  <a:schemeClr val="bg1"/>
                </a:solidFill>
                <a:latin typeface="楷体" panose="02010609060101010101" charset="-122"/>
                <a:ea typeface="楷体" panose="02010609060101010101" charset="-122"/>
              </a:endParaRPr>
            </a:p>
          </p:txBody>
        </p:sp>
        <p:sp>
          <p:nvSpPr>
            <p:cNvPr id="6159" name="菱形 6158"/>
            <p:cNvSpPr>
              <a:spLocks noChangeAspect="1"/>
            </p:cNvSpPr>
            <p:nvPr/>
          </p:nvSpPr>
          <p:spPr>
            <a:xfrm>
              <a:off x="960" y="2352"/>
              <a:ext cx="518" cy="518"/>
            </a:xfrm>
            <a:prstGeom prst="diamond">
              <a:avLst/>
            </a:prstGeom>
            <a:solidFill>
              <a:srgbClr val="CC0066"/>
            </a:solidFill>
            <a:ln w="25400" cap="flat" cmpd="sng">
              <a:solidFill>
                <a:schemeClr val="bg1"/>
              </a:solidFill>
              <a:prstDash val="solid"/>
              <a:miter/>
              <a:headEnd type="none" w="med" len="med"/>
              <a:tailEnd type="none" w="med" len="med"/>
            </a:ln>
            <a:effectLst>
              <a:outerShdw dist="63500" dir="2212193" algn="ctr" rotWithShape="0">
                <a:srgbClr val="333333">
                  <a:alpha val="50000"/>
                </a:srgbClr>
              </a:outerShdw>
            </a:effectLst>
          </p:spPr>
          <p:txBody>
            <a:bodyPr/>
            <a:lstStyle/>
            <a:p>
              <a:r>
                <a:rPr lang="zh-CN" altLang="en-US">
                  <a:solidFill>
                    <a:schemeClr val="bg1"/>
                  </a:solidFill>
                </a:rPr>
                <a:t>四</a:t>
              </a:r>
              <a:endParaRPr lang="zh-CN" altLang="en-US">
                <a:solidFill>
                  <a:schemeClr val="bg1"/>
                </a:solidFill>
              </a:endParaRPr>
            </a:p>
          </p:txBody>
        </p:sp>
      </p:grpSp>
      <p:grpSp>
        <p:nvGrpSpPr>
          <p:cNvPr id="6167" name="组合 6166"/>
          <p:cNvGrpSpPr/>
          <p:nvPr/>
        </p:nvGrpSpPr>
        <p:grpSpPr>
          <a:xfrm>
            <a:off x="1343471" y="2461898"/>
            <a:ext cx="7848871" cy="822325"/>
            <a:chOff x="885" y="3132"/>
            <a:chExt cx="3571" cy="518"/>
          </a:xfrm>
        </p:grpSpPr>
        <p:sp>
          <p:nvSpPr>
            <p:cNvPr id="6168" name="圆角矩形 6167">
              <a:hlinkClick r:id="" action="ppaction://noaction"/>
            </p:cNvPr>
            <p:cNvSpPr>
              <a:spLocks noChangeAspect="1"/>
            </p:cNvSpPr>
            <p:nvPr/>
          </p:nvSpPr>
          <p:spPr>
            <a:xfrm>
              <a:off x="1173" y="3236"/>
              <a:ext cx="3283" cy="345"/>
            </a:xfrm>
            <a:prstGeom prst="roundRect">
              <a:avLst>
                <a:gd name="adj" fmla="val 16667"/>
              </a:avLst>
            </a:prstGeom>
            <a:solidFill>
              <a:srgbClr val="990099"/>
            </a:solidFill>
            <a:ln w="12700" cap="flat" cmpd="sng">
              <a:solidFill>
                <a:schemeClr val="bg1"/>
              </a:solidFill>
              <a:prstDash val="solid"/>
              <a:headEnd type="none" w="med" len="med"/>
              <a:tailEnd type="none" w="med" len="med"/>
            </a:ln>
            <a:effectLst>
              <a:outerShdw dist="99190" dir="2388334" algn="ctr" rotWithShape="0">
                <a:srgbClr val="333333">
                  <a:alpha val="50000"/>
                </a:srgbClr>
              </a:outerShdw>
            </a:effectLst>
          </p:spPr>
          <p:txBody>
            <a:bodyPr/>
            <a:lstStyle/>
            <a:p>
              <a:pPr algn="ctr"/>
              <a:r>
                <a:rPr lang="zh-CN" altLang="en-US" sz="2800" b="1" dirty="0">
                  <a:solidFill>
                    <a:schemeClr val="bg1"/>
                  </a:solidFill>
                  <a:latin typeface="楷体" panose="02010609060101010101" charset="-122"/>
                  <a:ea typeface="楷体" panose="02010609060101010101" charset="-122"/>
                </a:rPr>
                <a:t>课程教材与课程慕课</a:t>
              </a:r>
              <a:endParaRPr lang="zh-CN" altLang="en-US" sz="2800" b="1" dirty="0">
                <a:solidFill>
                  <a:schemeClr val="bg1"/>
                </a:solidFill>
                <a:latin typeface="楷体" panose="02010609060101010101" charset="-122"/>
                <a:ea typeface="楷体" panose="02010609060101010101" charset="-122"/>
              </a:endParaRPr>
            </a:p>
          </p:txBody>
        </p:sp>
        <p:sp>
          <p:nvSpPr>
            <p:cNvPr id="6169" name="菱形 6168"/>
            <p:cNvSpPr>
              <a:spLocks noChangeAspect="1"/>
            </p:cNvSpPr>
            <p:nvPr/>
          </p:nvSpPr>
          <p:spPr>
            <a:xfrm>
              <a:off x="885" y="3132"/>
              <a:ext cx="518" cy="518"/>
            </a:xfrm>
            <a:prstGeom prst="diamond">
              <a:avLst/>
            </a:prstGeom>
            <a:solidFill>
              <a:srgbClr val="990099"/>
            </a:solidFill>
            <a:ln w="25400" cap="flat" cmpd="sng">
              <a:solidFill>
                <a:schemeClr val="bg1"/>
              </a:solidFill>
              <a:prstDash val="solid"/>
              <a:miter/>
              <a:headEnd type="none" w="med" len="med"/>
              <a:tailEnd type="none" w="med" len="med"/>
            </a:ln>
            <a:effectLst>
              <a:outerShdw dist="63500" dir="2212193" algn="ctr" rotWithShape="0">
                <a:srgbClr val="333333">
                  <a:alpha val="50000"/>
                </a:srgbClr>
              </a:outerShdw>
            </a:effectLst>
          </p:spPr>
          <p:txBody>
            <a:bodyPr/>
            <a:lstStyle/>
            <a:p>
              <a:r>
                <a:rPr lang="zh-CN" altLang="en-US">
                  <a:solidFill>
                    <a:schemeClr val="bg1"/>
                  </a:solidFill>
                </a:rPr>
                <a:t>二</a:t>
              </a:r>
              <a:endParaRPr lang="zh-CN" altLang="en-US">
                <a:solidFill>
                  <a:schemeClr val="bg1"/>
                </a:solidFill>
              </a:endParaRPr>
            </a:p>
          </p:txBody>
        </p:sp>
      </p:grpSp>
      <p:sp>
        <p:nvSpPr>
          <p:cNvPr id="18" name="燕尾形 17">
            <a:hlinkClick r:id="" action="ppaction://noaction"/>
          </p:cNvPr>
          <p:cNvSpPr/>
          <p:nvPr/>
        </p:nvSpPr>
        <p:spPr>
          <a:xfrm>
            <a:off x="9840416" y="1517652"/>
            <a:ext cx="485775" cy="485775"/>
          </a:xfrm>
          <a:prstGeom prst="chevron">
            <a:avLst/>
          </a:prstGeom>
          <a:solidFill>
            <a:srgbClr val="CCFFCC"/>
          </a:solidFill>
          <a:ln w="9525" cap="flat" cmpd="sng" algn="ctr">
            <a:solidFill>
              <a:schemeClr val="tx1"/>
            </a:solidFill>
            <a:prstDash val="solid"/>
            <a:miter lim="800000"/>
            <a:headEnd type="none" w="med" len="med"/>
            <a:tailEnd type="none" w="med" len="med"/>
          </a:ln>
        </p:spPr>
        <p:txBody>
          <a:bodyPr vert="horz" wrap="none" lIns="91440" tIns="45720" rIns="91440" bIns="45720" numCol="1" anchor="t" anchorCtr="0" compatLnSpc="1"/>
          <a:lstStyle/>
          <a:p>
            <a:endParaRPr lang="en-US" altLang="en-US"/>
          </a:p>
        </p:txBody>
      </p:sp>
      <p:sp>
        <p:nvSpPr>
          <p:cNvPr id="4" name="标题 3"/>
          <p:cNvSpPr>
            <a:spLocks noGrp="1"/>
          </p:cNvSpPr>
          <p:nvPr>
            <p:ph type="title"/>
          </p:nvPr>
        </p:nvSpPr>
        <p:spPr/>
        <p:txBody>
          <a:bodyPr/>
          <a:lstStyle/>
          <a:p>
            <a:r>
              <a:rPr lang="zh-CN" altLang="en-US" dirty="0"/>
              <a:t>劳动教育</a:t>
            </a:r>
            <a:r>
              <a:rPr lang="en-US" altLang="zh-CN" dirty="0"/>
              <a:t>_</a:t>
            </a:r>
            <a:r>
              <a:rPr lang="zh-CN" altLang="en-US" dirty="0"/>
              <a:t>第一讲</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（一）马克思主义劳动观的基本意蕴</a:t>
            </a:r>
            <a:endParaRPr lang="zh-CN" altLang="en-US" dirty="0"/>
          </a:p>
        </p:txBody>
      </p:sp>
      <p:sp>
        <p:nvSpPr>
          <p:cNvPr id="3" name="内容占位符 2"/>
          <p:cNvSpPr>
            <a:spLocks noGrp="1"/>
          </p:cNvSpPr>
          <p:nvPr>
            <p:ph sz="half" idx="1"/>
          </p:nvPr>
        </p:nvSpPr>
        <p:spPr/>
        <p:txBody>
          <a:bodyPr/>
          <a:lstStyle/>
          <a:p>
            <a:r>
              <a:rPr lang="zh-CN" altLang="en-US" dirty="0"/>
              <a:t>本章学习目标</a:t>
            </a:r>
            <a:endParaRPr lang="en-US" altLang="zh-CN" dirty="0"/>
          </a:p>
          <a:p>
            <a:pPr lvl="1"/>
            <a:r>
              <a:rPr lang="en-US" altLang="zh-CN" dirty="0">
                <a:solidFill>
                  <a:srgbClr val="C00000"/>
                </a:solidFill>
              </a:rPr>
              <a:t>1.</a:t>
            </a:r>
            <a:r>
              <a:rPr lang="zh-CN" altLang="en-US" dirty="0">
                <a:solidFill>
                  <a:srgbClr val="C00000"/>
                </a:solidFill>
              </a:rPr>
              <a:t>把握马克思主义</a:t>
            </a:r>
            <a:br>
              <a:rPr lang="en-US" altLang="zh-CN" dirty="0">
                <a:solidFill>
                  <a:srgbClr val="C00000"/>
                </a:solidFill>
              </a:rPr>
            </a:br>
            <a:r>
              <a:rPr lang="zh-CN" altLang="en-US" dirty="0">
                <a:solidFill>
                  <a:srgbClr val="C00000"/>
                </a:solidFill>
              </a:rPr>
              <a:t>劳动观的基本内涵</a:t>
            </a:r>
            <a:endParaRPr lang="en-US" altLang="zh-CN" dirty="0">
              <a:solidFill>
                <a:srgbClr val="C00000"/>
              </a:solidFill>
            </a:endParaRPr>
          </a:p>
          <a:p>
            <a:pPr lvl="1"/>
            <a:r>
              <a:rPr lang="en-US" altLang="zh-CN" dirty="0"/>
              <a:t>2,</a:t>
            </a:r>
            <a:r>
              <a:rPr lang="zh-CN" altLang="en-US" dirty="0"/>
              <a:t>把握习近平新时代劳动观的思想内涵</a:t>
            </a:r>
            <a:endParaRPr lang="en-US" altLang="zh-CN" dirty="0"/>
          </a:p>
          <a:p>
            <a:pPr lvl="1"/>
            <a:r>
              <a:rPr lang="en-US" altLang="zh-CN" dirty="0"/>
              <a:t>3.</a:t>
            </a:r>
            <a:r>
              <a:rPr lang="zh-CN" altLang="en-US" dirty="0"/>
              <a:t>运用马克思主义</a:t>
            </a:r>
            <a:br>
              <a:rPr lang="en-US" altLang="zh-CN" dirty="0"/>
            </a:br>
            <a:r>
              <a:rPr lang="zh-CN" altLang="en-US" dirty="0"/>
              <a:t>劳动观分析劳动教育的“时代之问”</a:t>
            </a:r>
            <a:endParaRPr lang="zh-CN" altLang="en-US" dirty="0"/>
          </a:p>
        </p:txBody>
      </p:sp>
      <p:sp>
        <p:nvSpPr>
          <p:cNvPr id="6" name="内容占位符 5"/>
          <p:cNvSpPr>
            <a:spLocks noGrp="1"/>
          </p:cNvSpPr>
          <p:nvPr>
            <p:ph sz="half" idx="2"/>
          </p:nvPr>
        </p:nvSpPr>
        <p:spPr>
          <a:xfrm>
            <a:off x="4223792" y="1124744"/>
            <a:ext cx="7704856" cy="1296144"/>
          </a:xfrm>
        </p:spPr>
        <p:txBody>
          <a:bodyPr/>
          <a:lstStyle/>
          <a:p>
            <a:pPr>
              <a:lnSpc>
                <a:spcPct val="120000"/>
              </a:lnSpc>
            </a:pPr>
            <a:r>
              <a:rPr lang="zh-CN" altLang="en-US" dirty="0">
                <a:solidFill>
                  <a:srgbClr val="C00000"/>
                </a:solidFill>
              </a:rPr>
              <a:t>劳动观</a:t>
            </a:r>
            <a:r>
              <a:rPr lang="zh-CN" altLang="en-US" dirty="0"/>
              <a:t>既是马克思主义哲学的逻辑起点，又是它的核心内容。</a:t>
            </a:r>
            <a:endParaRPr lang="zh-CN" altLang="en-US" dirty="0"/>
          </a:p>
        </p:txBody>
      </p:sp>
      <p:pic>
        <p:nvPicPr>
          <p:cNvPr id="7" name="图片 6"/>
          <p:cNvPicPr>
            <a:picLocks noChangeAspect="1"/>
          </p:cNvPicPr>
          <p:nvPr>
            <p:custDataLst>
              <p:tags r:id="rId1"/>
            </p:custDataLst>
          </p:nvPr>
        </p:nvPicPr>
        <p:blipFill>
          <a:blip r:embed="rId2"/>
          <a:stretch>
            <a:fillRect/>
          </a:stretch>
        </p:blipFill>
        <p:spPr>
          <a:xfrm>
            <a:off x="4029248" y="2348880"/>
            <a:ext cx="7899400" cy="39744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（一）马克思主义劳动观的基本意蕴</a:t>
            </a:r>
            <a:endParaRPr lang="zh-CN" altLang="en-US" dirty="0"/>
          </a:p>
        </p:txBody>
      </p:sp>
      <p:sp>
        <p:nvSpPr>
          <p:cNvPr id="3" name="内容占位符 2"/>
          <p:cNvSpPr>
            <a:spLocks noGrp="1"/>
          </p:cNvSpPr>
          <p:nvPr>
            <p:ph sz="half" idx="1"/>
          </p:nvPr>
        </p:nvSpPr>
        <p:spPr/>
        <p:txBody>
          <a:bodyPr>
            <a:normAutofit/>
          </a:bodyPr>
          <a:lstStyle/>
          <a:p>
            <a:r>
              <a:rPr lang="zh-CN" altLang="en-US" dirty="0"/>
              <a:t>本章学习目标</a:t>
            </a:r>
            <a:endParaRPr lang="en-US" altLang="zh-CN" dirty="0"/>
          </a:p>
          <a:p>
            <a:pPr lvl="1"/>
            <a:r>
              <a:rPr lang="en-US" altLang="zh-CN" dirty="0">
                <a:solidFill>
                  <a:srgbClr val="C00000"/>
                </a:solidFill>
              </a:rPr>
              <a:t>1.</a:t>
            </a:r>
            <a:r>
              <a:rPr lang="zh-CN" altLang="en-US" dirty="0">
                <a:solidFill>
                  <a:srgbClr val="C00000"/>
                </a:solidFill>
              </a:rPr>
              <a:t>把握马克思主义</a:t>
            </a:r>
            <a:br>
              <a:rPr lang="en-US" altLang="zh-CN" dirty="0">
                <a:solidFill>
                  <a:srgbClr val="C00000"/>
                </a:solidFill>
              </a:rPr>
            </a:br>
            <a:r>
              <a:rPr lang="zh-CN" altLang="en-US" dirty="0">
                <a:solidFill>
                  <a:srgbClr val="C00000"/>
                </a:solidFill>
              </a:rPr>
              <a:t>劳动观的基本内涵</a:t>
            </a:r>
            <a:endParaRPr lang="en-US" altLang="zh-CN" dirty="0">
              <a:solidFill>
                <a:srgbClr val="C00000"/>
              </a:solidFill>
            </a:endParaRPr>
          </a:p>
          <a:p>
            <a:pPr lvl="1"/>
            <a:r>
              <a:rPr lang="en-US" altLang="zh-CN" dirty="0"/>
              <a:t>2,</a:t>
            </a:r>
            <a:r>
              <a:rPr lang="zh-CN" altLang="en-US" dirty="0"/>
              <a:t>把握习近平新时代劳动观的思想内涵</a:t>
            </a:r>
            <a:endParaRPr lang="en-US" altLang="zh-CN" dirty="0"/>
          </a:p>
          <a:p>
            <a:pPr lvl="1"/>
            <a:r>
              <a:rPr lang="en-US" altLang="zh-CN" dirty="0"/>
              <a:t>3.</a:t>
            </a:r>
            <a:r>
              <a:rPr lang="zh-CN" altLang="en-US" dirty="0"/>
              <a:t>运用马克思主义</a:t>
            </a:r>
            <a:br>
              <a:rPr lang="en-US" altLang="zh-CN" dirty="0"/>
            </a:br>
            <a:r>
              <a:rPr lang="zh-CN" altLang="en-US" dirty="0"/>
              <a:t>劳动观分析劳动教育的“时代之问”</a:t>
            </a:r>
            <a:endParaRPr lang="zh-CN" altLang="en-US" dirty="0"/>
          </a:p>
        </p:txBody>
      </p:sp>
      <p:sp>
        <p:nvSpPr>
          <p:cNvPr id="11" name="内容占位符 10"/>
          <p:cNvSpPr>
            <a:spLocks noGrp="1"/>
          </p:cNvSpPr>
          <p:nvPr>
            <p:ph sz="half" idx="2"/>
          </p:nvPr>
        </p:nvSpPr>
        <p:spPr/>
        <p:txBody>
          <a:bodyPr>
            <a:normAutofit/>
          </a:bodyPr>
          <a:lstStyle/>
          <a:p>
            <a:r>
              <a:rPr lang="en-US" altLang="zh-CN" dirty="0"/>
              <a:t>1.</a:t>
            </a:r>
            <a:r>
              <a:rPr lang="zh-CN" altLang="en-US" dirty="0"/>
              <a:t>劳动“是什么”</a:t>
            </a:r>
            <a:endParaRPr lang="zh-CN" altLang="en-US" dirty="0"/>
          </a:p>
          <a:p>
            <a:pPr lvl="1"/>
            <a:r>
              <a:rPr lang="zh-CN" altLang="en-US" dirty="0"/>
              <a:t>马克思第一次从人的本质出发来阐明</a:t>
            </a:r>
            <a:br>
              <a:rPr lang="en-US" altLang="zh-CN" dirty="0"/>
            </a:br>
            <a:r>
              <a:rPr lang="zh-CN" altLang="en-US" dirty="0"/>
              <a:t>劳动的概念，</a:t>
            </a:r>
            <a:r>
              <a:rPr lang="zh-CN" altLang="en-US" dirty="0">
                <a:solidFill>
                  <a:srgbClr val="C00000"/>
                </a:solidFill>
              </a:rPr>
              <a:t>把劳动视为人和动物的</a:t>
            </a:r>
            <a:br>
              <a:rPr lang="en-US" altLang="zh-CN" dirty="0">
                <a:solidFill>
                  <a:srgbClr val="C00000"/>
                </a:solidFill>
              </a:rPr>
            </a:br>
            <a:r>
              <a:rPr lang="zh-CN" altLang="en-US" dirty="0">
                <a:solidFill>
                  <a:srgbClr val="C00000"/>
                </a:solidFill>
              </a:rPr>
              <a:t>本质区别</a:t>
            </a:r>
            <a:r>
              <a:rPr lang="zh-CN" altLang="en-US" dirty="0"/>
              <a:t>。（</a:t>
            </a:r>
            <a:r>
              <a:rPr lang="en-US" altLang="zh-CN" dirty="0"/>
              <a:t>p.4</a:t>
            </a:r>
            <a:r>
              <a:rPr lang="zh-CN" altLang="en-US" dirty="0"/>
              <a:t>）</a:t>
            </a:r>
            <a:endParaRPr lang="en-US" altLang="zh-CN" dirty="0"/>
          </a:p>
          <a:p>
            <a:pPr lvl="1"/>
            <a:r>
              <a:rPr lang="zh-CN" altLang="en-US" dirty="0"/>
              <a:t>劳动是人以自身的活动来引起、调整和</a:t>
            </a:r>
            <a:br>
              <a:rPr lang="en-US" altLang="zh-CN" dirty="0"/>
            </a:br>
            <a:r>
              <a:rPr lang="zh-CN" altLang="en-US" dirty="0"/>
              <a:t>控制人和自然界之间的物质变换的过程；</a:t>
            </a:r>
            <a:br>
              <a:rPr lang="en-US" altLang="zh-CN" dirty="0"/>
            </a:br>
            <a:r>
              <a:rPr lang="zh-CN" altLang="en-US" dirty="0"/>
              <a:t>是通过有目的的活动改变自然物的社会</a:t>
            </a:r>
            <a:br>
              <a:rPr lang="en-US" altLang="zh-CN" dirty="0"/>
            </a:br>
            <a:r>
              <a:rPr lang="zh-CN" altLang="en-US" dirty="0"/>
              <a:t>实践，是人的生命活动的基本形式，是</a:t>
            </a:r>
            <a:br>
              <a:rPr lang="en-US" altLang="zh-CN" dirty="0"/>
            </a:br>
            <a:r>
              <a:rPr lang="zh-CN" altLang="en-US" dirty="0"/>
              <a:t>人的本质活动。（</a:t>
            </a:r>
            <a:r>
              <a:rPr lang="en-US" altLang="zh-CN" dirty="0"/>
              <a:t>p.5</a:t>
            </a:r>
            <a:r>
              <a:rPr lang="zh-CN" altLang="en-US" dirty="0"/>
              <a:t>）</a:t>
            </a:r>
            <a:endParaRPr lang="en-US" altLang="zh-C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（一）马克思主义劳动观的基本意蕴</a:t>
            </a:r>
            <a:endParaRPr lang="zh-CN" altLang="en-US" dirty="0"/>
          </a:p>
        </p:txBody>
      </p:sp>
      <p:sp>
        <p:nvSpPr>
          <p:cNvPr id="3" name="内容占位符 2"/>
          <p:cNvSpPr>
            <a:spLocks noGrp="1"/>
          </p:cNvSpPr>
          <p:nvPr>
            <p:ph sz="half" idx="1"/>
          </p:nvPr>
        </p:nvSpPr>
        <p:spPr/>
        <p:txBody>
          <a:bodyPr>
            <a:normAutofit/>
          </a:bodyPr>
          <a:lstStyle/>
          <a:p>
            <a:r>
              <a:rPr lang="zh-CN" altLang="en-US" dirty="0"/>
              <a:t>本章学习目标</a:t>
            </a:r>
            <a:endParaRPr lang="en-US" altLang="zh-CN" dirty="0"/>
          </a:p>
          <a:p>
            <a:pPr lvl="1"/>
            <a:r>
              <a:rPr lang="en-US" altLang="zh-CN" dirty="0">
                <a:solidFill>
                  <a:srgbClr val="C00000"/>
                </a:solidFill>
              </a:rPr>
              <a:t>1.</a:t>
            </a:r>
            <a:r>
              <a:rPr lang="zh-CN" altLang="en-US" dirty="0">
                <a:solidFill>
                  <a:srgbClr val="C00000"/>
                </a:solidFill>
              </a:rPr>
              <a:t>把握马克思主义</a:t>
            </a:r>
            <a:br>
              <a:rPr lang="en-US" altLang="zh-CN" dirty="0">
                <a:solidFill>
                  <a:srgbClr val="C00000"/>
                </a:solidFill>
              </a:rPr>
            </a:br>
            <a:r>
              <a:rPr lang="zh-CN" altLang="en-US" dirty="0">
                <a:solidFill>
                  <a:srgbClr val="C00000"/>
                </a:solidFill>
              </a:rPr>
              <a:t>劳动观的基本内涵</a:t>
            </a:r>
            <a:endParaRPr lang="en-US" altLang="zh-CN" dirty="0">
              <a:solidFill>
                <a:srgbClr val="C00000"/>
              </a:solidFill>
            </a:endParaRPr>
          </a:p>
          <a:p>
            <a:pPr lvl="1"/>
            <a:r>
              <a:rPr lang="en-US" altLang="zh-CN" dirty="0"/>
              <a:t>2,</a:t>
            </a:r>
            <a:r>
              <a:rPr lang="zh-CN" altLang="en-US" dirty="0"/>
              <a:t>把握习近平新时代劳动观的思想内涵</a:t>
            </a:r>
            <a:endParaRPr lang="en-US" altLang="zh-CN" dirty="0"/>
          </a:p>
          <a:p>
            <a:pPr lvl="1"/>
            <a:r>
              <a:rPr lang="en-US" altLang="zh-CN" dirty="0"/>
              <a:t>3.</a:t>
            </a:r>
            <a:r>
              <a:rPr lang="zh-CN" altLang="en-US" dirty="0"/>
              <a:t>运用马克思主义</a:t>
            </a:r>
            <a:br>
              <a:rPr lang="en-US" altLang="zh-CN" dirty="0"/>
            </a:br>
            <a:r>
              <a:rPr lang="zh-CN" altLang="en-US" dirty="0"/>
              <a:t>劳动观分析劳动教育的“时代之问”</a:t>
            </a:r>
            <a:endParaRPr lang="zh-CN" altLang="en-US" dirty="0"/>
          </a:p>
        </p:txBody>
      </p:sp>
      <p:sp>
        <p:nvSpPr>
          <p:cNvPr id="11" name="内容占位符 10"/>
          <p:cNvSpPr>
            <a:spLocks noGrp="1"/>
          </p:cNvSpPr>
          <p:nvPr>
            <p:ph sz="half" idx="2"/>
          </p:nvPr>
        </p:nvSpPr>
        <p:spPr/>
        <p:txBody>
          <a:bodyPr>
            <a:normAutofit/>
          </a:bodyPr>
          <a:lstStyle/>
          <a:p>
            <a:r>
              <a:rPr lang="en-US" altLang="zh-CN" dirty="0"/>
              <a:t>2.</a:t>
            </a:r>
            <a:r>
              <a:rPr lang="zh-CN" altLang="en-US" dirty="0"/>
              <a:t>“为什么”劳动</a:t>
            </a:r>
            <a:endParaRPr lang="zh-CN" altLang="en-US" dirty="0"/>
          </a:p>
          <a:p>
            <a:pPr lvl="1"/>
            <a:r>
              <a:rPr lang="zh-CN" altLang="en-US" dirty="0"/>
              <a:t>正是在</a:t>
            </a:r>
            <a:r>
              <a:rPr lang="zh-CN" altLang="en-US" dirty="0">
                <a:solidFill>
                  <a:srgbClr val="C00000"/>
                </a:solidFill>
              </a:rPr>
              <a:t>劳动实践</a:t>
            </a:r>
            <a:r>
              <a:rPr lang="zh-CN" altLang="en-US" dirty="0"/>
              <a:t>的基础上，人类实现了</a:t>
            </a:r>
            <a:br>
              <a:rPr lang="en-US" altLang="zh-CN" dirty="0"/>
            </a:br>
            <a:r>
              <a:rPr lang="zh-CN" altLang="en-US" dirty="0">
                <a:solidFill>
                  <a:srgbClr val="C00000"/>
                </a:solidFill>
              </a:rPr>
              <a:t>人与自然、人与社会和人与自我的统一</a:t>
            </a:r>
            <a:r>
              <a:rPr lang="zh-CN" altLang="en-US" dirty="0"/>
              <a:t>。（</a:t>
            </a:r>
            <a:r>
              <a:rPr lang="en-US" altLang="zh-CN" dirty="0"/>
              <a:t>p.5</a:t>
            </a:r>
            <a:r>
              <a:rPr lang="zh-CN" altLang="en-US" dirty="0"/>
              <a:t>）</a:t>
            </a:r>
            <a:endParaRPr lang="en-US" altLang="zh-CN" dirty="0"/>
          </a:p>
          <a:p>
            <a:pPr lvl="1"/>
            <a:r>
              <a:rPr lang="zh-CN" altLang="en-US" dirty="0"/>
              <a:t>劳动必然包含两个方面，即（</a:t>
            </a:r>
            <a:r>
              <a:rPr lang="en-US" altLang="zh-CN" dirty="0"/>
              <a:t>1</a:t>
            </a:r>
            <a:r>
              <a:rPr lang="zh-CN" altLang="en-US" dirty="0"/>
              <a:t>）</a:t>
            </a:r>
            <a:r>
              <a:rPr lang="zh-CN" altLang="en-US" dirty="0">
                <a:solidFill>
                  <a:srgbClr val="C00000"/>
                </a:solidFill>
              </a:rPr>
              <a:t>对劳动</a:t>
            </a:r>
            <a:br>
              <a:rPr lang="en-US" altLang="zh-CN" dirty="0">
                <a:solidFill>
                  <a:srgbClr val="C00000"/>
                </a:solidFill>
              </a:rPr>
            </a:br>
            <a:r>
              <a:rPr lang="zh-CN" altLang="en-US" dirty="0">
                <a:solidFill>
                  <a:srgbClr val="C00000"/>
                </a:solidFill>
              </a:rPr>
              <a:t>对象的了解和对劳动者自我的了解</a:t>
            </a:r>
            <a:r>
              <a:rPr lang="zh-CN" altLang="en-US" dirty="0"/>
              <a:t>，（</a:t>
            </a:r>
            <a:r>
              <a:rPr lang="en-US" altLang="zh-CN" dirty="0"/>
              <a:t>2</a:t>
            </a:r>
            <a:r>
              <a:rPr lang="zh-CN" altLang="en-US" dirty="0"/>
              <a:t>）</a:t>
            </a:r>
            <a:br>
              <a:rPr lang="en-US" altLang="zh-CN" dirty="0"/>
            </a:br>
            <a:r>
              <a:rPr lang="zh-CN" altLang="en-US" dirty="0">
                <a:solidFill>
                  <a:srgbClr val="C00000"/>
                </a:solidFill>
              </a:rPr>
              <a:t>对物的控制和对自我的控制</a:t>
            </a:r>
            <a:r>
              <a:rPr lang="zh-CN" altLang="en-US" dirty="0"/>
              <a:t>，这既是改造</a:t>
            </a:r>
            <a:br>
              <a:rPr lang="en-US" altLang="zh-CN" dirty="0"/>
            </a:br>
            <a:r>
              <a:rPr lang="zh-CN" altLang="en-US" dirty="0"/>
              <a:t>自然界和社会的客观活动，同时又在客观</a:t>
            </a:r>
            <a:br>
              <a:rPr lang="en-US" altLang="zh-CN" dirty="0"/>
            </a:br>
            <a:r>
              <a:rPr lang="zh-CN" altLang="en-US" dirty="0"/>
              <a:t>活动的基础上改造着主观世界。（</a:t>
            </a:r>
            <a:r>
              <a:rPr lang="en-US" altLang="zh-CN" dirty="0"/>
              <a:t>p.7</a:t>
            </a:r>
            <a:r>
              <a:rPr lang="zh-CN" altLang="en-US" dirty="0"/>
              <a:t>）</a:t>
            </a:r>
            <a:endParaRPr lang="en-US" altLang="zh-C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（一）马克思主义劳动观的基本意蕴</a:t>
            </a:r>
            <a:endParaRPr lang="zh-CN" altLang="en-US" dirty="0"/>
          </a:p>
        </p:txBody>
      </p:sp>
      <p:sp>
        <p:nvSpPr>
          <p:cNvPr id="3" name="内容占位符 2"/>
          <p:cNvSpPr>
            <a:spLocks noGrp="1"/>
          </p:cNvSpPr>
          <p:nvPr>
            <p:ph sz="half" idx="1"/>
          </p:nvPr>
        </p:nvSpPr>
        <p:spPr/>
        <p:txBody>
          <a:bodyPr>
            <a:normAutofit/>
          </a:bodyPr>
          <a:lstStyle/>
          <a:p>
            <a:r>
              <a:rPr lang="zh-CN" altLang="en-US" dirty="0"/>
              <a:t>本章学习目标</a:t>
            </a:r>
            <a:endParaRPr lang="en-US" altLang="zh-CN" dirty="0"/>
          </a:p>
          <a:p>
            <a:pPr lvl="1"/>
            <a:r>
              <a:rPr lang="en-US" altLang="zh-CN" dirty="0">
                <a:solidFill>
                  <a:srgbClr val="C00000"/>
                </a:solidFill>
              </a:rPr>
              <a:t>1.</a:t>
            </a:r>
            <a:r>
              <a:rPr lang="zh-CN" altLang="en-US" dirty="0">
                <a:solidFill>
                  <a:srgbClr val="C00000"/>
                </a:solidFill>
              </a:rPr>
              <a:t>把握马克思主义</a:t>
            </a:r>
            <a:br>
              <a:rPr lang="en-US" altLang="zh-CN" dirty="0">
                <a:solidFill>
                  <a:srgbClr val="C00000"/>
                </a:solidFill>
              </a:rPr>
            </a:br>
            <a:r>
              <a:rPr lang="zh-CN" altLang="en-US" dirty="0">
                <a:solidFill>
                  <a:srgbClr val="C00000"/>
                </a:solidFill>
              </a:rPr>
              <a:t>劳动观的基本内涵</a:t>
            </a:r>
            <a:endParaRPr lang="en-US" altLang="zh-CN" dirty="0">
              <a:solidFill>
                <a:srgbClr val="C00000"/>
              </a:solidFill>
            </a:endParaRPr>
          </a:p>
          <a:p>
            <a:pPr lvl="1"/>
            <a:r>
              <a:rPr lang="en-US" altLang="zh-CN" dirty="0"/>
              <a:t>2,</a:t>
            </a:r>
            <a:r>
              <a:rPr lang="zh-CN" altLang="en-US" dirty="0"/>
              <a:t>把握习近平新时代劳动观的思想内涵</a:t>
            </a:r>
            <a:endParaRPr lang="en-US" altLang="zh-CN" dirty="0"/>
          </a:p>
          <a:p>
            <a:pPr lvl="1"/>
            <a:r>
              <a:rPr lang="en-US" altLang="zh-CN" dirty="0"/>
              <a:t>3.</a:t>
            </a:r>
            <a:r>
              <a:rPr lang="zh-CN" altLang="en-US" dirty="0"/>
              <a:t>运用马克思主义</a:t>
            </a:r>
            <a:br>
              <a:rPr lang="en-US" altLang="zh-CN" dirty="0"/>
            </a:br>
            <a:r>
              <a:rPr lang="zh-CN" altLang="en-US" dirty="0"/>
              <a:t>劳动观分析劳动教育的“时代之问”</a:t>
            </a:r>
            <a:endParaRPr lang="zh-CN" altLang="en-US" dirty="0"/>
          </a:p>
        </p:txBody>
      </p:sp>
      <p:sp>
        <p:nvSpPr>
          <p:cNvPr id="11" name="内容占位符 10"/>
          <p:cNvSpPr>
            <a:spLocks noGrp="1"/>
          </p:cNvSpPr>
          <p:nvPr>
            <p:ph sz="half" idx="2"/>
          </p:nvPr>
        </p:nvSpPr>
        <p:spPr/>
        <p:txBody>
          <a:bodyPr>
            <a:normAutofit/>
          </a:bodyPr>
          <a:lstStyle/>
          <a:p>
            <a:r>
              <a:rPr lang="en-US" altLang="zh-CN" dirty="0"/>
              <a:t>3a.</a:t>
            </a:r>
            <a:r>
              <a:rPr lang="zh-CN" altLang="en-US" dirty="0"/>
              <a:t>马克思深入研究了</a:t>
            </a:r>
            <a:r>
              <a:rPr lang="zh-CN" altLang="en-US" dirty="0">
                <a:solidFill>
                  <a:srgbClr val="C00000"/>
                </a:solidFill>
              </a:rPr>
              <a:t>资本和劳动的关系</a:t>
            </a:r>
            <a:endParaRPr lang="en-US" altLang="zh-CN" dirty="0">
              <a:solidFill>
                <a:srgbClr val="C00000"/>
              </a:solidFill>
            </a:endParaRPr>
          </a:p>
          <a:p>
            <a:pPr lvl="1"/>
            <a:r>
              <a:rPr lang="zh-CN" altLang="en-US" dirty="0"/>
              <a:t>既然劳动是一切财富的根本源泉，自从有了人，就有了劳动，那为什么在人类社会很长的一段历史时期内，生产力或者说社会财富并没有获得极大的发展，而资本主义却在不到百年间做到了，资本主义到底使用了什么“魔法”呢？（</a:t>
            </a:r>
            <a:r>
              <a:rPr lang="en-US" altLang="zh-CN" dirty="0"/>
              <a:t>p.8</a:t>
            </a:r>
            <a:r>
              <a:rPr lang="zh-CN" altLang="en-US" dirty="0"/>
              <a:t>）</a:t>
            </a:r>
            <a:endParaRPr lang="en-US" altLang="zh-CN" dirty="0"/>
          </a:p>
          <a:p>
            <a:pPr lvl="1"/>
            <a:r>
              <a:rPr lang="zh-CN" altLang="en-US" dirty="0">
                <a:solidFill>
                  <a:srgbClr val="C00000"/>
                </a:solidFill>
              </a:rPr>
              <a:t>“自给自足”“强制劳动”“徭役劳动”</a:t>
            </a:r>
            <a:endParaRPr lang="en-US" altLang="zh-CN" dirty="0">
              <a:solidFill>
                <a:srgbClr val="C00000"/>
              </a:solidFill>
            </a:endParaRPr>
          </a:p>
          <a:p>
            <a:pPr lvl="1"/>
            <a:r>
              <a:rPr lang="zh-CN" altLang="en-US" dirty="0">
                <a:solidFill>
                  <a:srgbClr val="C00000"/>
                </a:solidFill>
              </a:rPr>
              <a:t>“雇佣劳动”</a:t>
            </a:r>
            <a:endParaRPr lang="en-US" altLang="zh-C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（一）马克思主义劳动观的基本意蕴</a:t>
            </a:r>
            <a:endParaRPr lang="zh-CN" altLang="en-US" dirty="0"/>
          </a:p>
        </p:txBody>
      </p:sp>
      <p:sp>
        <p:nvSpPr>
          <p:cNvPr id="3" name="内容占位符 2"/>
          <p:cNvSpPr>
            <a:spLocks noGrp="1"/>
          </p:cNvSpPr>
          <p:nvPr>
            <p:ph sz="half" idx="1"/>
          </p:nvPr>
        </p:nvSpPr>
        <p:spPr/>
        <p:txBody>
          <a:bodyPr>
            <a:normAutofit/>
          </a:bodyPr>
          <a:lstStyle/>
          <a:p>
            <a:r>
              <a:rPr lang="zh-CN" altLang="en-US" dirty="0"/>
              <a:t>本章学习目标</a:t>
            </a:r>
            <a:endParaRPr lang="en-US" altLang="zh-CN" dirty="0"/>
          </a:p>
          <a:p>
            <a:pPr lvl="1"/>
            <a:r>
              <a:rPr lang="en-US" altLang="zh-CN" dirty="0">
                <a:solidFill>
                  <a:srgbClr val="C00000"/>
                </a:solidFill>
              </a:rPr>
              <a:t>1.</a:t>
            </a:r>
            <a:r>
              <a:rPr lang="zh-CN" altLang="en-US" dirty="0">
                <a:solidFill>
                  <a:srgbClr val="C00000"/>
                </a:solidFill>
              </a:rPr>
              <a:t>把握马克思主义</a:t>
            </a:r>
            <a:br>
              <a:rPr lang="en-US" altLang="zh-CN" dirty="0">
                <a:solidFill>
                  <a:srgbClr val="C00000"/>
                </a:solidFill>
              </a:rPr>
            </a:br>
            <a:r>
              <a:rPr lang="zh-CN" altLang="en-US" dirty="0">
                <a:solidFill>
                  <a:srgbClr val="C00000"/>
                </a:solidFill>
              </a:rPr>
              <a:t>劳动观的基本内涵</a:t>
            </a:r>
            <a:endParaRPr lang="en-US" altLang="zh-CN" dirty="0">
              <a:solidFill>
                <a:srgbClr val="C00000"/>
              </a:solidFill>
            </a:endParaRPr>
          </a:p>
          <a:p>
            <a:pPr lvl="1"/>
            <a:r>
              <a:rPr lang="en-US" altLang="zh-CN" dirty="0"/>
              <a:t>2,</a:t>
            </a:r>
            <a:r>
              <a:rPr lang="zh-CN" altLang="en-US" dirty="0"/>
              <a:t>把握习近平新时代劳动观的思想内涵</a:t>
            </a:r>
            <a:endParaRPr lang="en-US" altLang="zh-CN" dirty="0"/>
          </a:p>
          <a:p>
            <a:pPr lvl="1"/>
            <a:r>
              <a:rPr lang="en-US" altLang="zh-CN" dirty="0"/>
              <a:t>3.</a:t>
            </a:r>
            <a:r>
              <a:rPr lang="zh-CN" altLang="en-US" dirty="0"/>
              <a:t>运用马克思主义</a:t>
            </a:r>
            <a:br>
              <a:rPr lang="en-US" altLang="zh-CN" dirty="0"/>
            </a:br>
            <a:r>
              <a:rPr lang="zh-CN" altLang="en-US" dirty="0"/>
              <a:t>劳动观分析劳动教育的“时代之问”</a:t>
            </a:r>
            <a:endParaRPr lang="zh-CN" altLang="en-US" dirty="0"/>
          </a:p>
        </p:txBody>
      </p:sp>
      <p:sp>
        <p:nvSpPr>
          <p:cNvPr id="11" name="内容占位符 10"/>
          <p:cNvSpPr>
            <a:spLocks noGrp="1"/>
          </p:cNvSpPr>
          <p:nvPr>
            <p:ph sz="half" idx="2"/>
          </p:nvPr>
        </p:nvSpPr>
        <p:spPr>
          <a:xfrm>
            <a:off x="3791744" y="1124744"/>
            <a:ext cx="8136904" cy="5328592"/>
          </a:xfrm>
        </p:spPr>
        <p:txBody>
          <a:bodyPr>
            <a:normAutofit/>
          </a:bodyPr>
          <a:lstStyle/>
          <a:p>
            <a:r>
              <a:rPr lang="en-US" altLang="zh-CN" dirty="0"/>
              <a:t>3b.</a:t>
            </a:r>
            <a:r>
              <a:rPr lang="zh-CN" altLang="en-US" dirty="0"/>
              <a:t>“雇佣劳动”二重性</a:t>
            </a:r>
            <a:r>
              <a:rPr lang="en-US" altLang="zh-CN" dirty="0"/>
              <a:t>_</a:t>
            </a:r>
            <a:r>
              <a:rPr lang="zh-CN" altLang="en-US" dirty="0"/>
              <a:t>（ ①解放生产力</a:t>
            </a:r>
            <a:endParaRPr lang="en-US" altLang="zh-CN" dirty="0">
              <a:solidFill>
                <a:srgbClr val="C00000"/>
              </a:solidFill>
            </a:endParaRPr>
          </a:p>
          <a:p>
            <a:pPr lvl="1">
              <a:lnSpc>
                <a:spcPct val="150000"/>
              </a:lnSpc>
            </a:pPr>
            <a:r>
              <a:rPr lang="zh-CN" altLang="en-US" dirty="0"/>
              <a:t>相较于奴隶制皮鞭下的强制劳动和封建人身</a:t>
            </a:r>
            <a:br>
              <a:rPr lang="en-US" altLang="zh-CN" dirty="0"/>
            </a:br>
            <a:r>
              <a:rPr lang="zh-CN" altLang="en-US" dirty="0"/>
              <a:t>依附关系的徭役劳动，</a:t>
            </a:r>
            <a:r>
              <a:rPr lang="zh-CN" altLang="en-US" dirty="0">
                <a:solidFill>
                  <a:srgbClr val="C00000"/>
                </a:solidFill>
              </a:rPr>
              <a:t>劳动的资本主义形式</a:t>
            </a:r>
            <a:br>
              <a:rPr lang="en-US" altLang="zh-CN" dirty="0">
                <a:solidFill>
                  <a:srgbClr val="C00000"/>
                </a:solidFill>
              </a:rPr>
            </a:br>
            <a:r>
              <a:rPr lang="zh-CN" altLang="en-US" dirty="0">
                <a:solidFill>
                  <a:srgbClr val="C00000"/>
                </a:solidFill>
              </a:rPr>
              <a:t>（即雇佣劳动）</a:t>
            </a:r>
            <a:r>
              <a:rPr lang="zh-CN" altLang="en-US" dirty="0"/>
              <a:t>之所以能更快促进生产力的</a:t>
            </a:r>
            <a:br>
              <a:rPr lang="en-US" altLang="zh-CN" dirty="0"/>
            </a:br>
            <a:r>
              <a:rPr lang="zh-CN" altLang="en-US" dirty="0"/>
              <a:t>发展，其根本原因在于资本对于</a:t>
            </a:r>
            <a:r>
              <a:rPr lang="zh-CN" altLang="en-US" dirty="0">
                <a:solidFill>
                  <a:srgbClr val="C00000"/>
                </a:solidFill>
              </a:rPr>
              <a:t>剩余价值</a:t>
            </a:r>
            <a:r>
              <a:rPr lang="zh-CN" altLang="en-US" dirty="0"/>
              <a:t>无</a:t>
            </a:r>
            <a:br>
              <a:rPr lang="en-US" altLang="zh-CN" dirty="0"/>
            </a:br>
            <a:r>
              <a:rPr lang="zh-CN" altLang="en-US" dirty="0"/>
              <a:t>休止的追求。（</a:t>
            </a:r>
            <a:r>
              <a:rPr lang="en-US" altLang="zh-CN" dirty="0"/>
              <a:t>p.8</a:t>
            </a:r>
            <a:r>
              <a:rPr lang="zh-CN" altLang="en-US" dirty="0"/>
              <a:t>）</a:t>
            </a: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（一）马克思主义劳动观的基本意蕴</a:t>
            </a:r>
            <a:endParaRPr lang="zh-CN" altLang="en-US" dirty="0"/>
          </a:p>
        </p:txBody>
      </p:sp>
      <p:sp>
        <p:nvSpPr>
          <p:cNvPr id="3" name="内容占位符 2"/>
          <p:cNvSpPr>
            <a:spLocks noGrp="1"/>
          </p:cNvSpPr>
          <p:nvPr>
            <p:ph sz="half" idx="1"/>
          </p:nvPr>
        </p:nvSpPr>
        <p:spPr/>
        <p:txBody>
          <a:bodyPr>
            <a:normAutofit/>
          </a:bodyPr>
          <a:lstStyle/>
          <a:p>
            <a:r>
              <a:rPr lang="zh-CN" altLang="en-US" dirty="0"/>
              <a:t>本章学习目标</a:t>
            </a:r>
            <a:endParaRPr lang="en-US" altLang="zh-CN" dirty="0"/>
          </a:p>
          <a:p>
            <a:pPr lvl="1"/>
            <a:r>
              <a:rPr lang="en-US" altLang="zh-CN" dirty="0">
                <a:solidFill>
                  <a:srgbClr val="C00000"/>
                </a:solidFill>
              </a:rPr>
              <a:t>1.</a:t>
            </a:r>
            <a:r>
              <a:rPr lang="zh-CN" altLang="en-US" dirty="0">
                <a:solidFill>
                  <a:srgbClr val="C00000"/>
                </a:solidFill>
              </a:rPr>
              <a:t>把握马克思主义</a:t>
            </a:r>
            <a:br>
              <a:rPr lang="en-US" altLang="zh-CN" dirty="0">
                <a:solidFill>
                  <a:srgbClr val="C00000"/>
                </a:solidFill>
              </a:rPr>
            </a:br>
            <a:r>
              <a:rPr lang="zh-CN" altLang="en-US" dirty="0">
                <a:solidFill>
                  <a:srgbClr val="C00000"/>
                </a:solidFill>
              </a:rPr>
              <a:t>劳动观的基本内涵</a:t>
            </a:r>
            <a:endParaRPr lang="en-US" altLang="zh-CN" dirty="0">
              <a:solidFill>
                <a:srgbClr val="C00000"/>
              </a:solidFill>
            </a:endParaRPr>
          </a:p>
          <a:p>
            <a:pPr lvl="1"/>
            <a:r>
              <a:rPr lang="en-US" altLang="zh-CN" dirty="0"/>
              <a:t>2,</a:t>
            </a:r>
            <a:r>
              <a:rPr lang="zh-CN" altLang="en-US" dirty="0"/>
              <a:t>把握习近平新时代劳动观的思想内涵</a:t>
            </a:r>
            <a:endParaRPr lang="en-US" altLang="zh-CN" dirty="0"/>
          </a:p>
          <a:p>
            <a:pPr lvl="1"/>
            <a:r>
              <a:rPr lang="en-US" altLang="zh-CN" dirty="0"/>
              <a:t>3.</a:t>
            </a:r>
            <a:r>
              <a:rPr lang="zh-CN" altLang="en-US" dirty="0"/>
              <a:t>运用马克思主义</a:t>
            </a:r>
            <a:br>
              <a:rPr lang="en-US" altLang="zh-CN" dirty="0"/>
            </a:br>
            <a:r>
              <a:rPr lang="zh-CN" altLang="en-US" dirty="0"/>
              <a:t>劳动观分析劳动教育的“时代之问”</a:t>
            </a:r>
            <a:endParaRPr lang="zh-CN" altLang="en-US" dirty="0"/>
          </a:p>
        </p:txBody>
      </p:sp>
      <p:sp>
        <p:nvSpPr>
          <p:cNvPr id="11" name="内容占位符 10"/>
          <p:cNvSpPr>
            <a:spLocks noGrp="1"/>
          </p:cNvSpPr>
          <p:nvPr>
            <p:ph sz="half" idx="2"/>
          </p:nvPr>
        </p:nvSpPr>
        <p:spPr>
          <a:xfrm>
            <a:off x="3791744" y="1124744"/>
            <a:ext cx="8136904" cy="5328592"/>
          </a:xfrm>
        </p:spPr>
        <p:txBody>
          <a:bodyPr>
            <a:normAutofit/>
          </a:bodyPr>
          <a:lstStyle/>
          <a:p>
            <a:r>
              <a:rPr lang="en-US" altLang="zh-CN" dirty="0"/>
              <a:t>3b.</a:t>
            </a:r>
            <a:r>
              <a:rPr lang="zh-CN" altLang="en-US" dirty="0"/>
              <a:t>“雇佣劳动”二重性</a:t>
            </a:r>
            <a:r>
              <a:rPr lang="en-US" altLang="zh-CN" dirty="0"/>
              <a:t>_</a:t>
            </a:r>
            <a:r>
              <a:rPr lang="zh-CN" altLang="en-US" dirty="0"/>
              <a:t>①解放生产力</a:t>
            </a:r>
            <a:endParaRPr lang="en-US" altLang="zh-CN" dirty="0">
              <a:solidFill>
                <a:srgbClr val="C00000"/>
              </a:solidFill>
            </a:endParaRPr>
          </a:p>
          <a:p>
            <a:pPr lvl="1">
              <a:lnSpc>
                <a:spcPct val="150000"/>
              </a:lnSpc>
            </a:pPr>
            <a:r>
              <a:rPr lang="zh-CN" altLang="en-US" dirty="0"/>
              <a:t>资本不断从原有生产系统中</a:t>
            </a:r>
            <a:r>
              <a:rPr lang="zh-CN" altLang="en-US" dirty="0">
                <a:solidFill>
                  <a:srgbClr val="C00000"/>
                </a:solidFill>
              </a:rPr>
              <a:t>产生新的剩余价值</a:t>
            </a:r>
            <a:br>
              <a:rPr lang="en-US" altLang="zh-CN" dirty="0"/>
            </a:br>
            <a:r>
              <a:rPr lang="zh-CN" altLang="en-US" dirty="0"/>
              <a:t>，这些新增的剩余价值又不断</a:t>
            </a:r>
            <a:r>
              <a:rPr lang="zh-CN" altLang="en-US" dirty="0">
                <a:solidFill>
                  <a:srgbClr val="C00000"/>
                </a:solidFill>
              </a:rPr>
              <a:t>投入生产系统而转化为新增资本</a:t>
            </a:r>
            <a:r>
              <a:rPr lang="zh-CN" altLang="en-US" dirty="0"/>
              <a:t>，不断打破原有生产系统的平衡，使社会经济体系处于非均衡扩张的过程，剩余价值由此成为能够生产新的剩余价值的活资本。这正是资本的总体动力所在。（</a:t>
            </a:r>
            <a:r>
              <a:rPr lang="en-US" altLang="zh-CN" dirty="0"/>
              <a:t>p.8</a:t>
            </a:r>
            <a:r>
              <a:rPr lang="zh-CN" altLang="en-US" dirty="0"/>
              <a:t>）</a:t>
            </a:r>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（一）马克思主义劳动观的基本意蕴</a:t>
            </a:r>
            <a:endParaRPr lang="zh-CN" altLang="en-US" dirty="0"/>
          </a:p>
        </p:txBody>
      </p:sp>
      <p:sp>
        <p:nvSpPr>
          <p:cNvPr id="3" name="内容占位符 2"/>
          <p:cNvSpPr>
            <a:spLocks noGrp="1"/>
          </p:cNvSpPr>
          <p:nvPr>
            <p:ph sz="half" idx="1"/>
          </p:nvPr>
        </p:nvSpPr>
        <p:spPr/>
        <p:txBody>
          <a:bodyPr>
            <a:normAutofit lnSpcReduction="10000"/>
          </a:bodyPr>
          <a:lstStyle/>
          <a:p>
            <a:r>
              <a:rPr lang="zh-CN" altLang="en-US" dirty="0"/>
              <a:t>本章学习目标</a:t>
            </a:r>
            <a:endParaRPr lang="en-US" altLang="zh-CN" dirty="0"/>
          </a:p>
          <a:p>
            <a:pPr lvl="1"/>
            <a:r>
              <a:rPr lang="en-US" altLang="zh-CN" dirty="0">
                <a:solidFill>
                  <a:srgbClr val="C00000"/>
                </a:solidFill>
              </a:rPr>
              <a:t>1.</a:t>
            </a:r>
            <a:r>
              <a:rPr lang="zh-CN" altLang="en-US" dirty="0">
                <a:solidFill>
                  <a:srgbClr val="C00000"/>
                </a:solidFill>
              </a:rPr>
              <a:t>把握马克思主义</a:t>
            </a:r>
            <a:br>
              <a:rPr lang="en-US" altLang="zh-CN" dirty="0">
                <a:solidFill>
                  <a:srgbClr val="C00000"/>
                </a:solidFill>
              </a:rPr>
            </a:br>
            <a:r>
              <a:rPr lang="zh-CN" altLang="en-US" dirty="0">
                <a:solidFill>
                  <a:srgbClr val="C00000"/>
                </a:solidFill>
              </a:rPr>
              <a:t>劳动观的基本内涵</a:t>
            </a:r>
            <a:endParaRPr lang="en-US" altLang="zh-CN" dirty="0">
              <a:solidFill>
                <a:srgbClr val="C00000"/>
              </a:solidFill>
            </a:endParaRPr>
          </a:p>
          <a:p>
            <a:pPr lvl="1"/>
            <a:r>
              <a:rPr lang="en-US" altLang="zh-CN" dirty="0"/>
              <a:t>2,</a:t>
            </a:r>
            <a:r>
              <a:rPr lang="zh-CN" altLang="en-US" dirty="0"/>
              <a:t>把握习近平新时代劳动观的思想内涵</a:t>
            </a:r>
            <a:endParaRPr lang="en-US" altLang="zh-CN" dirty="0"/>
          </a:p>
          <a:p>
            <a:pPr lvl="1"/>
            <a:r>
              <a:rPr lang="en-US" altLang="zh-CN" dirty="0"/>
              <a:t>3.</a:t>
            </a:r>
            <a:r>
              <a:rPr lang="zh-CN" altLang="en-US" dirty="0"/>
              <a:t>运用马克思主义</a:t>
            </a:r>
            <a:br>
              <a:rPr lang="en-US" altLang="zh-CN" dirty="0"/>
            </a:br>
            <a:r>
              <a:rPr lang="zh-CN" altLang="en-US" dirty="0"/>
              <a:t>劳动观分析劳动教育的“时代之问”</a:t>
            </a:r>
            <a:endParaRPr lang="zh-CN" altLang="en-US" dirty="0"/>
          </a:p>
        </p:txBody>
      </p:sp>
      <p:sp>
        <p:nvSpPr>
          <p:cNvPr id="11" name="内容占位符 10"/>
          <p:cNvSpPr>
            <a:spLocks noGrp="1"/>
          </p:cNvSpPr>
          <p:nvPr>
            <p:ph sz="half" idx="2"/>
          </p:nvPr>
        </p:nvSpPr>
        <p:spPr/>
        <p:txBody>
          <a:bodyPr>
            <a:normAutofit lnSpcReduction="10000"/>
          </a:bodyPr>
          <a:lstStyle/>
          <a:p>
            <a:r>
              <a:rPr lang="en-US" altLang="zh-CN" dirty="0"/>
              <a:t>4a.</a:t>
            </a:r>
            <a:r>
              <a:rPr lang="zh-CN" altLang="en-US" dirty="0"/>
              <a:t>“雇佣劳动”二重性</a:t>
            </a:r>
            <a:r>
              <a:rPr lang="en-US" altLang="zh-CN" dirty="0"/>
              <a:t>_</a:t>
            </a:r>
            <a:r>
              <a:rPr lang="zh-CN" altLang="en-US" dirty="0"/>
              <a:t> ②异化劳动</a:t>
            </a:r>
            <a:endParaRPr lang="en-US" altLang="zh-CN" dirty="0">
              <a:solidFill>
                <a:srgbClr val="C00000"/>
              </a:solidFill>
            </a:endParaRPr>
          </a:p>
          <a:p>
            <a:pPr lvl="1"/>
            <a:r>
              <a:rPr lang="zh-CN" altLang="en-US" dirty="0"/>
              <a:t>第一，从生产结果看，</a:t>
            </a:r>
            <a:r>
              <a:rPr lang="zh-CN" altLang="en-US" dirty="0">
                <a:solidFill>
                  <a:srgbClr val="C00000"/>
                </a:solidFill>
              </a:rPr>
              <a:t>劳动者的劳动同他</a:t>
            </a:r>
            <a:br>
              <a:rPr lang="en-US" altLang="zh-CN" dirty="0">
                <a:solidFill>
                  <a:srgbClr val="C00000"/>
                </a:solidFill>
              </a:rPr>
            </a:br>
            <a:r>
              <a:rPr lang="zh-CN" altLang="en-US" dirty="0">
                <a:solidFill>
                  <a:srgbClr val="C00000"/>
                </a:solidFill>
              </a:rPr>
              <a:t>的劳动产品相异化</a:t>
            </a:r>
            <a:r>
              <a:rPr lang="zh-CN" altLang="en-US" dirty="0"/>
              <a:t>（</a:t>
            </a:r>
            <a:r>
              <a:rPr lang="en-US" altLang="zh-CN" dirty="0"/>
              <a:t>p.9</a:t>
            </a:r>
            <a:r>
              <a:rPr lang="zh-CN" altLang="en-US" dirty="0"/>
              <a:t>）</a:t>
            </a:r>
            <a:endParaRPr lang="en-US" altLang="zh-CN" dirty="0"/>
          </a:p>
          <a:p>
            <a:pPr lvl="2"/>
            <a:r>
              <a:rPr lang="zh-CN" altLang="en-US" dirty="0"/>
              <a:t>明明是劳动者创造的财富，却被非劳动者（资本家）无偿占有了。</a:t>
            </a:r>
            <a:endParaRPr lang="zh-CN" altLang="en-US" dirty="0"/>
          </a:p>
          <a:p>
            <a:pPr lvl="1"/>
            <a:r>
              <a:rPr lang="zh-CN" altLang="en-US" dirty="0"/>
              <a:t>第二，从生产过程看，</a:t>
            </a:r>
            <a:r>
              <a:rPr lang="zh-CN" altLang="en-US" dirty="0">
                <a:solidFill>
                  <a:srgbClr val="C00000"/>
                </a:solidFill>
              </a:rPr>
              <a:t>劳动者同他的劳动</a:t>
            </a:r>
            <a:br>
              <a:rPr lang="en-US" altLang="zh-CN" dirty="0">
                <a:solidFill>
                  <a:srgbClr val="C00000"/>
                </a:solidFill>
              </a:rPr>
            </a:br>
            <a:r>
              <a:rPr lang="zh-CN" altLang="en-US" dirty="0">
                <a:solidFill>
                  <a:srgbClr val="C00000"/>
                </a:solidFill>
              </a:rPr>
              <a:t>活动相异化</a:t>
            </a:r>
            <a:endParaRPr lang="en-US" altLang="zh-CN" dirty="0"/>
          </a:p>
          <a:p>
            <a:pPr lvl="2"/>
            <a:r>
              <a:rPr lang="zh-CN" altLang="en-US" dirty="0"/>
              <a:t>这种劳动，并不是劳动者心甘情愿的、积极主动的、心情舒畅的，而是被迫的、肉体受折磨、精神受摧残的。</a:t>
            </a:r>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（一）马克思主义劳动观的基本意蕴</a:t>
            </a:r>
            <a:endParaRPr lang="zh-CN" altLang="en-US" dirty="0"/>
          </a:p>
        </p:txBody>
      </p:sp>
      <p:sp>
        <p:nvSpPr>
          <p:cNvPr id="3" name="内容占位符 2"/>
          <p:cNvSpPr>
            <a:spLocks noGrp="1"/>
          </p:cNvSpPr>
          <p:nvPr>
            <p:ph sz="half" idx="1"/>
          </p:nvPr>
        </p:nvSpPr>
        <p:spPr/>
        <p:txBody>
          <a:bodyPr>
            <a:normAutofit/>
          </a:bodyPr>
          <a:lstStyle/>
          <a:p>
            <a:r>
              <a:rPr lang="zh-CN" altLang="en-US" dirty="0"/>
              <a:t>本章学习目标</a:t>
            </a:r>
            <a:endParaRPr lang="en-US" altLang="zh-CN" dirty="0"/>
          </a:p>
          <a:p>
            <a:pPr lvl="1"/>
            <a:r>
              <a:rPr lang="en-US" altLang="zh-CN" dirty="0">
                <a:solidFill>
                  <a:srgbClr val="C00000"/>
                </a:solidFill>
              </a:rPr>
              <a:t>1.</a:t>
            </a:r>
            <a:r>
              <a:rPr lang="zh-CN" altLang="en-US" dirty="0">
                <a:solidFill>
                  <a:srgbClr val="C00000"/>
                </a:solidFill>
              </a:rPr>
              <a:t>把握马克思主义</a:t>
            </a:r>
            <a:br>
              <a:rPr lang="en-US" altLang="zh-CN" dirty="0">
                <a:solidFill>
                  <a:srgbClr val="C00000"/>
                </a:solidFill>
              </a:rPr>
            </a:br>
            <a:r>
              <a:rPr lang="zh-CN" altLang="en-US" dirty="0">
                <a:solidFill>
                  <a:srgbClr val="C00000"/>
                </a:solidFill>
              </a:rPr>
              <a:t>劳动观的基本内涵</a:t>
            </a:r>
            <a:endParaRPr lang="en-US" altLang="zh-CN" dirty="0">
              <a:solidFill>
                <a:srgbClr val="C00000"/>
              </a:solidFill>
            </a:endParaRPr>
          </a:p>
          <a:p>
            <a:pPr lvl="1"/>
            <a:r>
              <a:rPr lang="en-US" altLang="zh-CN" dirty="0"/>
              <a:t>2,</a:t>
            </a:r>
            <a:r>
              <a:rPr lang="zh-CN" altLang="en-US" dirty="0"/>
              <a:t>把握习近平新时代劳动观的思想内涵</a:t>
            </a:r>
            <a:endParaRPr lang="en-US" altLang="zh-CN" dirty="0"/>
          </a:p>
          <a:p>
            <a:pPr lvl="1"/>
            <a:r>
              <a:rPr lang="en-US" altLang="zh-CN" dirty="0"/>
              <a:t>3.</a:t>
            </a:r>
            <a:r>
              <a:rPr lang="zh-CN" altLang="en-US" dirty="0"/>
              <a:t>运用马克思主义</a:t>
            </a:r>
            <a:br>
              <a:rPr lang="en-US" altLang="zh-CN" dirty="0"/>
            </a:br>
            <a:r>
              <a:rPr lang="zh-CN" altLang="en-US" dirty="0"/>
              <a:t>劳动观分析劳动教育的“时代之问”</a:t>
            </a:r>
            <a:endParaRPr lang="zh-CN" altLang="en-US" dirty="0"/>
          </a:p>
        </p:txBody>
      </p:sp>
      <p:sp>
        <p:nvSpPr>
          <p:cNvPr id="11" name="内容占位符 10"/>
          <p:cNvSpPr>
            <a:spLocks noGrp="1"/>
          </p:cNvSpPr>
          <p:nvPr>
            <p:ph sz="half" idx="2"/>
          </p:nvPr>
        </p:nvSpPr>
        <p:spPr/>
        <p:txBody>
          <a:bodyPr>
            <a:normAutofit/>
          </a:bodyPr>
          <a:lstStyle/>
          <a:p>
            <a:r>
              <a:rPr lang="en-US" altLang="zh-CN" dirty="0"/>
              <a:t>4a.</a:t>
            </a:r>
            <a:r>
              <a:rPr lang="zh-CN" altLang="en-US" dirty="0"/>
              <a:t>“雇佣劳动”二重性</a:t>
            </a:r>
            <a:r>
              <a:rPr lang="en-US" altLang="zh-CN" dirty="0"/>
              <a:t>_</a:t>
            </a:r>
            <a:r>
              <a:rPr lang="zh-CN" altLang="en-US" dirty="0"/>
              <a:t> ②异化劳动</a:t>
            </a:r>
            <a:endParaRPr lang="en-US" altLang="zh-CN" dirty="0">
              <a:solidFill>
                <a:srgbClr val="C00000"/>
              </a:solidFill>
            </a:endParaRPr>
          </a:p>
          <a:p>
            <a:pPr lvl="1"/>
            <a:r>
              <a:rPr lang="zh-CN" altLang="en-US" dirty="0"/>
              <a:t>第三，从人的类本质看，</a:t>
            </a:r>
            <a:r>
              <a:rPr lang="zh-CN" altLang="en-US" dirty="0">
                <a:solidFill>
                  <a:srgbClr val="C00000"/>
                </a:solidFill>
              </a:rPr>
              <a:t>劳动者同他的类</a:t>
            </a:r>
            <a:br>
              <a:rPr lang="en-US" altLang="zh-CN" dirty="0">
                <a:solidFill>
                  <a:srgbClr val="C00000"/>
                </a:solidFill>
              </a:rPr>
            </a:br>
            <a:r>
              <a:rPr lang="zh-CN" altLang="en-US" dirty="0">
                <a:solidFill>
                  <a:srgbClr val="C00000"/>
                </a:solidFill>
              </a:rPr>
              <a:t>本质相异化</a:t>
            </a:r>
            <a:endParaRPr lang="en-US" altLang="zh-CN" dirty="0">
              <a:solidFill>
                <a:srgbClr val="C00000"/>
              </a:solidFill>
            </a:endParaRPr>
          </a:p>
          <a:p>
            <a:pPr lvl="2"/>
            <a:r>
              <a:rPr lang="zh-CN" altLang="en-US" dirty="0"/>
              <a:t>如果把劳动这种“自觉自由的活动”看作是人的本质活动，当劳动者不情愿地被迫劳动时，就已经背离了自己的本质，即劳动者同他的类本质相异化。</a:t>
            </a:r>
            <a:endParaRPr lang="zh-CN" altLang="en-US" dirty="0"/>
          </a:p>
          <a:p>
            <a:pPr lvl="1"/>
            <a:r>
              <a:rPr lang="zh-CN" altLang="en-US" dirty="0"/>
              <a:t>第四，从人际关系方面看，</a:t>
            </a:r>
            <a:r>
              <a:rPr lang="zh-CN" altLang="en-US" dirty="0">
                <a:solidFill>
                  <a:srgbClr val="C00000"/>
                </a:solidFill>
              </a:rPr>
              <a:t>人与人的关系</a:t>
            </a:r>
            <a:br>
              <a:rPr lang="en-US" altLang="zh-CN" dirty="0">
                <a:solidFill>
                  <a:srgbClr val="C00000"/>
                </a:solidFill>
              </a:rPr>
            </a:br>
            <a:r>
              <a:rPr lang="zh-CN" altLang="en-US" dirty="0">
                <a:solidFill>
                  <a:srgbClr val="C00000"/>
                </a:solidFill>
              </a:rPr>
              <a:t>相异化</a:t>
            </a:r>
            <a:r>
              <a:rPr lang="zh-CN" altLang="en-US" dirty="0"/>
              <a:t>。</a:t>
            </a:r>
            <a:endParaRPr lang="en-US" altLang="zh-C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（一）马克思主义劳动观的基本意蕴</a:t>
            </a:r>
            <a:endParaRPr lang="zh-CN" altLang="en-US" dirty="0"/>
          </a:p>
        </p:txBody>
      </p:sp>
      <p:sp>
        <p:nvSpPr>
          <p:cNvPr id="3" name="内容占位符 2"/>
          <p:cNvSpPr>
            <a:spLocks noGrp="1"/>
          </p:cNvSpPr>
          <p:nvPr>
            <p:ph sz="half" idx="1"/>
          </p:nvPr>
        </p:nvSpPr>
        <p:spPr/>
        <p:txBody>
          <a:bodyPr/>
          <a:lstStyle/>
          <a:p>
            <a:r>
              <a:rPr lang="zh-CN" altLang="en-US" dirty="0"/>
              <a:t>本章学习目标</a:t>
            </a:r>
            <a:endParaRPr lang="en-US" altLang="zh-CN" dirty="0"/>
          </a:p>
          <a:p>
            <a:pPr lvl="1"/>
            <a:r>
              <a:rPr lang="en-US" altLang="zh-CN" dirty="0">
                <a:solidFill>
                  <a:srgbClr val="C00000"/>
                </a:solidFill>
              </a:rPr>
              <a:t>1.</a:t>
            </a:r>
            <a:r>
              <a:rPr lang="zh-CN" altLang="en-US" dirty="0">
                <a:solidFill>
                  <a:srgbClr val="C00000"/>
                </a:solidFill>
              </a:rPr>
              <a:t>把握马克思主义</a:t>
            </a:r>
            <a:br>
              <a:rPr lang="en-US" altLang="zh-CN" dirty="0">
                <a:solidFill>
                  <a:srgbClr val="C00000"/>
                </a:solidFill>
              </a:rPr>
            </a:br>
            <a:r>
              <a:rPr lang="zh-CN" altLang="en-US" dirty="0">
                <a:solidFill>
                  <a:srgbClr val="C00000"/>
                </a:solidFill>
              </a:rPr>
              <a:t>劳动观的基本内涵</a:t>
            </a:r>
            <a:endParaRPr lang="en-US" altLang="zh-CN" dirty="0">
              <a:solidFill>
                <a:srgbClr val="C00000"/>
              </a:solidFill>
            </a:endParaRPr>
          </a:p>
          <a:p>
            <a:pPr lvl="1"/>
            <a:r>
              <a:rPr lang="en-US" altLang="zh-CN" dirty="0"/>
              <a:t>2,</a:t>
            </a:r>
            <a:r>
              <a:rPr lang="zh-CN" altLang="en-US" dirty="0"/>
              <a:t>把握习近平新时代劳动观的思想内涵</a:t>
            </a:r>
            <a:endParaRPr lang="en-US" altLang="zh-CN" dirty="0"/>
          </a:p>
          <a:p>
            <a:pPr lvl="1"/>
            <a:r>
              <a:rPr lang="en-US" altLang="zh-CN" dirty="0"/>
              <a:t>3.</a:t>
            </a:r>
            <a:r>
              <a:rPr lang="zh-CN" altLang="en-US" dirty="0"/>
              <a:t>运用马克思主义</a:t>
            </a:r>
            <a:br>
              <a:rPr lang="en-US" altLang="zh-CN" dirty="0"/>
            </a:br>
            <a:r>
              <a:rPr lang="zh-CN" altLang="en-US" dirty="0"/>
              <a:t>劳动观分析劳动教育的“时代之问”</a:t>
            </a:r>
            <a:endParaRPr lang="zh-CN" altLang="en-US" dirty="0"/>
          </a:p>
        </p:txBody>
      </p:sp>
      <p:sp>
        <p:nvSpPr>
          <p:cNvPr id="11" name="内容占位符 10"/>
          <p:cNvSpPr>
            <a:spLocks noGrp="1"/>
          </p:cNvSpPr>
          <p:nvPr>
            <p:ph sz="half" idx="2"/>
          </p:nvPr>
        </p:nvSpPr>
        <p:spPr/>
        <p:txBody>
          <a:bodyPr/>
          <a:lstStyle/>
          <a:p>
            <a:r>
              <a:rPr lang="en-US" altLang="zh-CN" dirty="0"/>
              <a:t>4b.</a:t>
            </a:r>
            <a:r>
              <a:rPr lang="zh-CN" altLang="en-US" dirty="0"/>
              <a:t>从异化劳动的扬弃来构建未来共产</a:t>
            </a:r>
            <a:br>
              <a:rPr lang="en-US" altLang="zh-CN" dirty="0"/>
            </a:br>
            <a:r>
              <a:rPr lang="en-US" altLang="zh-CN" dirty="0"/>
              <a:t>    </a:t>
            </a:r>
            <a:r>
              <a:rPr lang="zh-CN" altLang="en-US" dirty="0"/>
              <a:t>主义实现人类解放的劳动新形态</a:t>
            </a:r>
            <a:endParaRPr lang="en-US" altLang="zh-CN" dirty="0"/>
          </a:p>
          <a:p>
            <a:pPr lvl="1"/>
            <a:r>
              <a:rPr lang="zh-CN" altLang="en-US" dirty="0"/>
              <a:t>扬弃了劳动的异化形态，扬弃了私有制，在一个以公共的生产资料进行生产的自由人的联合体里，</a:t>
            </a:r>
            <a:r>
              <a:rPr lang="zh-CN" altLang="en-US" dirty="0">
                <a:solidFill>
                  <a:srgbClr val="C00000"/>
                </a:solidFill>
              </a:rPr>
              <a:t>私人劳动和社会劳动实现了有机统一</a:t>
            </a:r>
            <a:r>
              <a:rPr lang="zh-CN" altLang="en-US" dirty="0"/>
              <a:t>，这种劳动是一种自觉的联合劳动，是自觉自由的活动，是新社会的基础，是展示人的自由个性的基础和依据。（</a:t>
            </a:r>
            <a:r>
              <a:rPr lang="en-US" altLang="zh-CN" dirty="0"/>
              <a:t>p.10</a:t>
            </a:r>
            <a:r>
              <a:rPr lang="zh-CN" altLang="en-US" dirty="0"/>
              <a:t>）</a:t>
            </a:r>
            <a:endParaRPr lang="en-US" altLang="zh-CN"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（一）马克思主义劳动观的基本意蕴</a:t>
            </a:r>
            <a:endParaRPr lang="zh-CN" altLang="en-US" dirty="0"/>
          </a:p>
        </p:txBody>
      </p:sp>
      <p:sp>
        <p:nvSpPr>
          <p:cNvPr id="3" name="内容占位符 2"/>
          <p:cNvSpPr>
            <a:spLocks noGrp="1"/>
          </p:cNvSpPr>
          <p:nvPr>
            <p:ph sz="half" idx="1"/>
          </p:nvPr>
        </p:nvSpPr>
        <p:spPr/>
        <p:txBody>
          <a:bodyPr>
            <a:normAutofit/>
          </a:bodyPr>
          <a:lstStyle/>
          <a:p>
            <a:r>
              <a:rPr lang="zh-CN" altLang="en-US" dirty="0"/>
              <a:t>本章学习目标</a:t>
            </a:r>
            <a:endParaRPr lang="en-US" altLang="zh-CN" dirty="0"/>
          </a:p>
          <a:p>
            <a:pPr lvl="1"/>
            <a:r>
              <a:rPr lang="en-US" altLang="zh-CN" dirty="0">
                <a:solidFill>
                  <a:srgbClr val="C00000"/>
                </a:solidFill>
              </a:rPr>
              <a:t>1.</a:t>
            </a:r>
            <a:r>
              <a:rPr lang="zh-CN" altLang="en-US" dirty="0">
                <a:solidFill>
                  <a:srgbClr val="C00000"/>
                </a:solidFill>
              </a:rPr>
              <a:t>把握马克思主义</a:t>
            </a:r>
            <a:br>
              <a:rPr lang="en-US" altLang="zh-CN" dirty="0">
                <a:solidFill>
                  <a:srgbClr val="C00000"/>
                </a:solidFill>
              </a:rPr>
            </a:br>
            <a:r>
              <a:rPr lang="zh-CN" altLang="en-US" dirty="0">
                <a:solidFill>
                  <a:srgbClr val="C00000"/>
                </a:solidFill>
              </a:rPr>
              <a:t>劳动观的基本内涵</a:t>
            </a:r>
            <a:endParaRPr lang="en-US" altLang="zh-CN" dirty="0">
              <a:solidFill>
                <a:srgbClr val="C00000"/>
              </a:solidFill>
            </a:endParaRPr>
          </a:p>
          <a:p>
            <a:pPr lvl="1"/>
            <a:r>
              <a:rPr lang="en-US" altLang="zh-CN" dirty="0"/>
              <a:t>2,</a:t>
            </a:r>
            <a:r>
              <a:rPr lang="zh-CN" altLang="en-US" dirty="0"/>
              <a:t>把握习近平新时代劳动观的思想内涵</a:t>
            </a:r>
            <a:endParaRPr lang="en-US" altLang="zh-CN" dirty="0"/>
          </a:p>
          <a:p>
            <a:pPr lvl="1"/>
            <a:r>
              <a:rPr lang="en-US" altLang="zh-CN" dirty="0"/>
              <a:t>3.</a:t>
            </a:r>
            <a:r>
              <a:rPr lang="zh-CN" altLang="en-US" dirty="0"/>
              <a:t>运用马克思主义</a:t>
            </a:r>
            <a:br>
              <a:rPr lang="en-US" altLang="zh-CN" dirty="0"/>
            </a:br>
            <a:r>
              <a:rPr lang="zh-CN" altLang="en-US" dirty="0"/>
              <a:t>劳动观分析劳动教育的“时代之问”</a:t>
            </a:r>
            <a:endParaRPr lang="zh-CN" altLang="en-US" dirty="0"/>
          </a:p>
        </p:txBody>
      </p:sp>
      <p:sp>
        <p:nvSpPr>
          <p:cNvPr id="11" name="内容占位符 10"/>
          <p:cNvSpPr>
            <a:spLocks noGrp="1"/>
          </p:cNvSpPr>
          <p:nvPr>
            <p:ph sz="half" idx="2"/>
          </p:nvPr>
        </p:nvSpPr>
        <p:spPr/>
        <p:txBody>
          <a:bodyPr>
            <a:normAutofit/>
          </a:bodyPr>
          <a:lstStyle/>
          <a:p>
            <a:r>
              <a:rPr lang="en-US" altLang="zh-CN" dirty="0"/>
              <a:t>4b.</a:t>
            </a:r>
            <a:r>
              <a:rPr lang="zh-CN" altLang="en-US" dirty="0"/>
              <a:t>从异化劳动的扬弃来构建未来共产</a:t>
            </a:r>
            <a:br>
              <a:rPr lang="en-US" altLang="zh-CN" dirty="0"/>
            </a:br>
            <a:r>
              <a:rPr lang="en-US" altLang="zh-CN" dirty="0"/>
              <a:t>    </a:t>
            </a:r>
            <a:r>
              <a:rPr lang="zh-CN" altLang="en-US" dirty="0"/>
              <a:t>主义实现人类解放的劳动新形态</a:t>
            </a:r>
            <a:endParaRPr lang="en-US" altLang="zh-CN" dirty="0"/>
          </a:p>
          <a:p>
            <a:pPr lvl="1"/>
            <a:r>
              <a:rPr lang="zh-CN" altLang="en-US" dirty="0">
                <a:solidFill>
                  <a:srgbClr val="C00000"/>
                </a:solidFill>
              </a:rPr>
              <a:t>实现这种自由人的联合体的劳动方式是一个长期的，甚至痛苦的历史过程</a:t>
            </a:r>
            <a:r>
              <a:rPr lang="zh-CN" altLang="en-US" dirty="0"/>
              <a:t>，来不得半点急功近利，不能把理想当成现实，用理想来切割现实；也来不得半点虚假掩饰，只强调现实的合理性而放弃远大理想的超越性。 （</a:t>
            </a:r>
            <a:r>
              <a:rPr lang="en-US" altLang="zh-CN" dirty="0"/>
              <a:t>p.10</a:t>
            </a:r>
            <a:r>
              <a:rPr lang="zh-CN" altLang="en-US" dirty="0"/>
              <a:t>）</a:t>
            </a:r>
            <a:endParaRPr lang="en-US" altLang="zh-C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（一）大中小学劳动教育</a:t>
            </a:r>
            <a:r>
              <a:rPr lang="en-US" altLang="zh-CN" dirty="0"/>
              <a:t>_</a:t>
            </a:r>
            <a:r>
              <a:rPr lang="zh-CN" altLang="en-US" dirty="0"/>
              <a:t>国务院</a:t>
            </a:r>
            <a:endParaRPr lang="zh-CN" altLang="en-US" dirty="0"/>
          </a:p>
        </p:txBody>
      </p:sp>
      <p:sp>
        <p:nvSpPr>
          <p:cNvPr id="3" name="内容占位符 2"/>
          <p:cNvSpPr>
            <a:spLocks noGrp="1"/>
          </p:cNvSpPr>
          <p:nvPr>
            <p:ph sz="half" idx="1"/>
          </p:nvPr>
        </p:nvSpPr>
        <p:spPr/>
        <p:txBody>
          <a:bodyPr/>
          <a:lstStyle/>
          <a:p>
            <a:r>
              <a:rPr lang="zh-CN" altLang="en-US" dirty="0"/>
              <a:t>时间：</a:t>
            </a:r>
            <a:r>
              <a:rPr lang="en-US" altLang="zh-CN" dirty="0"/>
              <a:t>2020.3.20</a:t>
            </a:r>
            <a:endParaRPr lang="en-US" altLang="zh-CN" dirty="0"/>
          </a:p>
          <a:p>
            <a:r>
              <a:rPr lang="zh-CN" altLang="en-US" dirty="0"/>
              <a:t>部门：国务院</a:t>
            </a:r>
            <a:endParaRPr lang="en-US" altLang="zh-CN" dirty="0"/>
          </a:p>
          <a:p>
            <a:r>
              <a:rPr lang="zh-CN" altLang="en-US" dirty="0"/>
              <a:t>文件：</a:t>
            </a:r>
            <a:endParaRPr lang="en-US" altLang="zh-CN" dirty="0"/>
          </a:p>
          <a:p>
            <a:pPr lvl="1"/>
            <a:r>
              <a:rPr lang="en-US" altLang="zh-CN" dirty="0"/>
              <a:t>《</a:t>
            </a:r>
            <a:r>
              <a:rPr lang="zh-CN" altLang="en-US" dirty="0"/>
              <a:t>中共中央 国务院 关于全面加强新时代大中小学劳动教育的意见</a:t>
            </a:r>
            <a:r>
              <a:rPr lang="en-US" altLang="zh-CN" dirty="0"/>
              <a:t>》</a:t>
            </a:r>
            <a:endParaRPr lang="en-US" altLang="zh-CN" dirty="0"/>
          </a:p>
        </p:txBody>
      </p:sp>
      <p:pic>
        <p:nvPicPr>
          <p:cNvPr id="6" name="内容占位符 5"/>
          <p:cNvPicPr>
            <a:picLocks noGrp="1"/>
          </p:cNvPicPr>
          <p:nvPr>
            <p:ph sz="half" idx="2"/>
          </p:nvPr>
        </p:nvPicPr>
        <p:blipFill rotWithShape="1">
          <a:blip r:embed="rId1">
            <a:extLst>
              <a:ext uri="{28A0092B-C50C-407E-A947-70E740481C1C}">
                <a14:useLocalDpi xmlns:a14="http://schemas.microsoft.com/office/drawing/2010/main" val="0"/>
              </a:ext>
            </a:extLst>
          </a:blip>
          <a:srcRect t="4110" b="12329"/>
          <a:stretch>
            <a:fillRect/>
          </a:stretch>
        </p:blipFill>
        <p:spPr>
          <a:xfrm>
            <a:off x="3862076" y="1196752"/>
            <a:ext cx="7920000" cy="5040000"/>
          </a:xfr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（一）马克思主义劳动观的基本意蕴</a:t>
            </a:r>
            <a:endParaRPr lang="zh-CN" altLang="en-US" dirty="0"/>
          </a:p>
        </p:txBody>
      </p:sp>
      <p:sp>
        <p:nvSpPr>
          <p:cNvPr id="4" name="圆角矩形 4"/>
          <p:cNvSpPr/>
          <p:nvPr/>
        </p:nvSpPr>
        <p:spPr>
          <a:xfrm>
            <a:off x="1055440" y="1484784"/>
            <a:ext cx="1854835" cy="1026160"/>
          </a:xfrm>
          <a:prstGeom prst="roundRect">
            <a:avLst/>
          </a:prstGeom>
          <a:noFill/>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tx1"/>
                </a:solidFill>
              </a:rPr>
              <a:t>    </a:t>
            </a:r>
            <a:r>
              <a:rPr lang="zh-CN" altLang="en-US" sz="2400" b="1">
                <a:solidFill>
                  <a:schemeClr val="tx1"/>
                </a:solidFill>
                <a:latin typeface="黑体" panose="02010609060101010101" pitchFamily="49" charset="-122"/>
                <a:ea typeface="黑体" panose="02010609060101010101" pitchFamily="49" charset="-122"/>
              </a:rPr>
              <a:t>含义：</a:t>
            </a:r>
            <a:endParaRPr lang="zh-CN" altLang="en-US" sz="2400" b="1">
              <a:solidFill>
                <a:schemeClr val="tx1"/>
              </a:solidFill>
              <a:latin typeface="黑体" panose="02010609060101010101" pitchFamily="49" charset="-122"/>
              <a:ea typeface="黑体" panose="02010609060101010101" pitchFamily="49" charset="-122"/>
            </a:endParaRPr>
          </a:p>
          <a:p>
            <a:pPr algn="ctr"/>
            <a:r>
              <a:rPr lang="zh-CN" altLang="en-US" sz="2400" b="1">
                <a:solidFill>
                  <a:schemeClr val="tx1"/>
                </a:solidFill>
                <a:latin typeface="黑体" panose="02010609060101010101" pitchFamily="49" charset="-122"/>
                <a:ea typeface="黑体" panose="02010609060101010101" pitchFamily="49" charset="-122"/>
              </a:rPr>
              <a:t>是什么</a:t>
            </a:r>
            <a:endParaRPr lang="zh-CN" altLang="en-US" sz="2400" b="1">
              <a:solidFill>
                <a:schemeClr val="tx1"/>
              </a:solidFill>
              <a:latin typeface="黑体" panose="02010609060101010101" pitchFamily="49" charset="-122"/>
              <a:ea typeface="黑体" panose="02010609060101010101" pitchFamily="49" charset="-122"/>
            </a:endParaRPr>
          </a:p>
        </p:txBody>
      </p:sp>
      <p:sp>
        <p:nvSpPr>
          <p:cNvPr id="5" name="圆角矩形 6"/>
          <p:cNvSpPr/>
          <p:nvPr/>
        </p:nvSpPr>
        <p:spPr>
          <a:xfrm>
            <a:off x="3295720" y="1484784"/>
            <a:ext cx="1854835" cy="1026160"/>
          </a:xfrm>
          <a:prstGeom prst="roundRect">
            <a:avLst/>
          </a:prstGeom>
          <a:noFill/>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tx1"/>
                </a:solidFill>
              </a:rPr>
              <a:t>    </a:t>
            </a:r>
            <a:r>
              <a:rPr lang="zh-CN" altLang="en-US" sz="2400" b="1">
                <a:solidFill>
                  <a:schemeClr val="tx1"/>
                </a:solidFill>
                <a:latin typeface="黑体" panose="02010609060101010101" pitchFamily="49" charset="-122"/>
                <a:ea typeface="黑体" panose="02010609060101010101" pitchFamily="49" charset="-122"/>
              </a:rPr>
              <a:t>意义：</a:t>
            </a:r>
            <a:endParaRPr lang="zh-CN" altLang="en-US" sz="2400" b="1">
              <a:solidFill>
                <a:schemeClr val="tx1"/>
              </a:solidFill>
              <a:latin typeface="黑体" panose="02010609060101010101" pitchFamily="49" charset="-122"/>
              <a:ea typeface="黑体" panose="02010609060101010101" pitchFamily="49" charset="-122"/>
            </a:endParaRPr>
          </a:p>
          <a:p>
            <a:pPr algn="ctr"/>
            <a:r>
              <a:rPr lang="zh-CN" altLang="en-US" sz="2400" b="1">
                <a:solidFill>
                  <a:schemeClr val="tx1"/>
                </a:solidFill>
                <a:latin typeface="黑体" panose="02010609060101010101" pitchFamily="49" charset="-122"/>
                <a:ea typeface="黑体" panose="02010609060101010101" pitchFamily="49" charset="-122"/>
              </a:rPr>
              <a:t>为什么</a:t>
            </a:r>
            <a:endParaRPr lang="zh-CN" altLang="en-US" sz="2400" b="1">
              <a:solidFill>
                <a:schemeClr val="tx1"/>
              </a:solidFill>
              <a:latin typeface="黑体" panose="02010609060101010101" pitchFamily="49" charset="-122"/>
              <a:ea typeface="黑体" panose="02010609060101010101" pitchFamily="49" charset="-122"/>
            </a:endParaRPr>
          </a:p>
        </p:txBody>
      </p:sp>
      <p:sp>
        <p:nvSpPr>
          <p:cNvPr id="6" name="圆角矩形 7"/>
          <p:cNvSpPr/>
          <p:nvPr/>
        </p:nvSpPr>
        <p:spPr>
          <a:xfrm>
            <a:off x="5680145" y="1484784"/>
            <a:ext cx="1854835" cy="1026160"/>
          </a:xfrm>
          <a:prstGeom prst="roundRect">
            <a:avLst/>
          </a:prstGeom>
          <a:noFill/>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tx1"/>
                </a:solidFill>
              </a:rPr>
              <a:t>    </a:t>
            </a:r>
            <a:r>
              <a:rPr lang="zh-CN" altLang="en-US" sz="2400" b="1">
                <a:solidFill>
                  <a:schemeClr val="tx1"/>
                </a:solidFill>
                <a:latin typeface="黑体" panose="02010609060101010101" pitchFamily="49" charset="-122"/>
                <a:ea typeface="黑体" panose="02010609060101010101" pitchFamily="49" charset="-122"/>
              </a:rPr>
              <a:t>现实：</a:t>
            </a:r>
            <a:endParaRPr lang="zh-CN" altLang="en-US" sz="2400" b="1">
              <a:solidFill>
                <a:schemeClr val="tx1"/>
              </a:solidFill>
              <a:latin typeface="黑体" panose="02010609060101010101" pitchFamily="49" charset="-122"/>
              <a:ea typeface="黑体" panose="02010609060101010101" pitchFamily="49" charset="-122"/>
            </a:endParaRPr>
          </a:p>
          <a:p>
            <a:pPr algn="ctr"/>
            <a:r>
              <a:rPr lang="zh-CN" altLang="en-US" sz="2400" b="1">
                <a:solidFill>
                  <a:schemeClr val="tx1"/>
                </a:solidFill>
                <a:latin typeface="黑体" panose="02010609060101010101" pitchFamily="49" charset="-122"/>
                <a:ea typeface="黑体" panose="02010609060101010101" pitchFamily="49" charset="-122"/>
              </a:rPr>
              <a:t>怎么样</a:t>
            </a:r>
            <a:endParaRPr lang="zh-CN" altLang="en-US" sz="2400" b="1">
              <a:solidFill>
                <a:schemeClr val="tx1"/>
              </a:solidFill>
              <a:latin typeface="黑体" panose="02010609060101010101" pitchFamily="49" charset="-122"/>
              <a:ea typeface="黑体" panose="02010609060101010101" pitchFamily="49" charset="-122"/>
            </a:endParaRPr>
          </a:p>
        </p:txBody>
      </p:sp>
      <p:sp>
        <p:nvSpPr>
          <p:cNvPr id="7" name="圆角矩形 8"/>
          <p:cNvSpPr/>
          <p:nvPr/>
        </p:nvSpPr>
        <p:spPr>
          <a:xfrm>
            <a:off x="8934520" y="1484784"/>
            <a:ext cx="1854835" cy="1026160"/>
          </a:xfrm>
          <a:prstGeom prst="roundRect">
            <a:avLst/>
          </a:prstGeom>
          <a:noFill/>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tx1"/>
                </a:solidFill>
              </a:rPr>
              <a:t>    </a:t>
            </a:r>
            <a:r>
              <a:rPr lang="zh-CN" altLang="en-US" sz="2400" b="1">
                <a:solidFill>
                  <a:schemeClr val="tx1"/>
                </a:solidFill>
                <a:latin typeface="黑体" panose="02010609060101010101" pitchFamily="49" charset="-122"/>
                <a:ea typeface="黑体" panose="02010609060101010101" pitchFamily="49" charset="-122"/>
              </a:rPr>
              <a:t>未来：</a:t>
            </a:r>
            <a:endParaRPr lang="zh-CN" altLang="en-US" sz="2400" b="1">
              <a:solidFill>
                <a:schemeClr val="tx1"/>
              </a:solidFill>
              <a:latin typeface="黑体" panose="02010609060101010101" pitchFamily="49" charset="-122"/>
              <a:ea typeface="黑体" panose="02010609060101010101" pitchFamily="49" charset="-122"/>
            </a:endParaRPr>
          </a:p>
          <a:p>
            <a:pPr algn="ctr"/>
            <a:r>
              <a:rPr lang="zh-CN" altLang="en-US" sz="2400" b="1">
                <a:solidFill>
                  <a:schemeClr val="tx1"/>
                </a:solidFill>
                <a:latin typeface="黑体" panose="02010609060101010101" pitchFamily="49" charset="-122"/>
                <a:ea typeface="黑体" panose="02010609060101010101" pitchFamily="49" charset="-122"/>
              </a:rPr>
              <a:t>会怎样</a:t>
            </a:r>
            <a:endParaRPr lang="zh-CN" altLang="en-US" sz="2400" b="1">
              <a:solidFill>
                <a:schemeClr val="tx1"/>
              </a:solidFill>
              <a:latin typeface="黑体" panose="02010609060101010101" pitchFamily="49" charset="-122"/>
              <a:ea typeface="黑体" panose="02010609060101010101" pitchFamily="49" charset="-122"/>
            </a:endParaRPr>
          </a:p>
        </p:txBody>
      </p:sp>
      <p:sp>
        <p:nvSpPr>
          <p:cNvPr id="8" name="圆角矩形 9"/>
          <p:cNvSpPr/>
          <p:nvPr/>
        </p:nvSpPr>
        <p:spPr>
          <a:xfrm>
            <a:off x="1055440" y="3166899"/>
            <a:ext cx="3201670" cy="1248410"/>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242130" y="3530119"/>
            <a:ext cx="2759075" cy="521970"/>
          </a:xfrm>
          <a:prstGeom prst="rect">
            <a:avLst/>
          </a:prstGeom>
          <a:noFill/>
        </p:spPr>
        <p:txBody>
          <a:bodyPr wrap="square" rtlCol="0">
            <a:spAutoFit/>
          </a:bodyPr>
          <a:lstStyle/>
          <a:p>
            <a:r>
              <a:rPr lang="zh-CN" altLang="en-US" sz="2800">
                <a:solidFill>
                  <a:schemeClr val="tx1"/>
                </a:solidFill>
                <a:latin typeface="黑体" panose="02010609060101010101" pitchFamily="49" charset="-122"/>
                <a:ea typeface="黑体" panose="02010609060101010101" pitchFamily="49" charset="-122"/>
              </a:rPr>
              <a:t>马克思主义哲学</a:t>
            </a:r>
            <a:endParaRPr lang="zh-CN" altLang="en-US" sz="2800">
              <a:solidFill>
                <a:schemeClr val="tx1"/>
              </a:solidFill>
              <a:latin typeface="黑体" panose="02010609060101010101" pitchFamily="49" charset="-122"/>
              <a:ea typeface="黑体" panose="02010609060101010101" pitchFamily="49" charset="-122"/>
            </a:endParaRPr>
          </a:p>
        </p:txBody>
      </p:sp>
      <p:sp>
        <p:nvSpPr>
          <p:cNvPr id="10" name="圆角矩形 15"/>
          <p:cNvSpPr/>
          <p:nvPr/>
        </p:nvSpPr>
        <p:spPr>
          <a:xfrm>
            <a:off x="4744155" y="3166899"/>
            <a:ext cx="3201670" cy="1248410"/>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965135" y="3314219"/>
            <a:ext cx="2759075" cy="953135"/>
          </a:xfrm>
          <a:prstGeom prst="rect">
            <a:avLst/>
          </a:prstGeom>
          <a:noFill/>
        </p:spPr>
        <p:txBody>
          <a:bodyPr wrap="square" rtlCol="0">
            <a:spAutoFit/>
          </a:bodyPr>
          <a:lstStyle/>
          <a:p>
            <a:pPr algn="ctr"/>
            <a:r>
              <a:rPr lang="zh-CN" altLang="en-US" sz="2800">
                <a:solidFill>
                  <a:schemeClr val="tx1"/>
                </a:solidFill>
                <a:latin typeface="黑体" panose="02010609060101010101" pitchFamily="49" charset="-122"/>
                <a:ea typeface="黑体" panose="02010609060101010101" pitchFamily="49" charset="-122"/>
              </a:rPr>
              <a:t>马克思主义</a:t>
            </a:r>
            <a:endParaRPr lang="zh-CN" altLang="en-US" sz="2800">
              <a:solidFill>
                <a:schemeClr val="tx1"/>
              </a:solidFill>
              <a:latin typeface="黑体" panose="02010609060101010101" pitchFamily="49" charset="-122"/>
              <a:ea typeface="黑体" panose="02010609060101010101" pitchFamily="49" charset="-122"/>
            </a:endParaRPr>
          </a:p>
          <a:p>
            <a:pPr algn="ctr"/>
            <a:r>
              <a:rPr lang="zh-CN" altLang="en-US" sz="2800">
                <a:solidFill>
                  <a:schemeClr val="tx1"/>
                </a:solidFill>
                <a:latin typeface="黑体" panose="02010609060101010101" pitchFamily="49" charset="-122"/>
                <a:ea typeface="黑体" panose="02010609060101010101" pitchFamily="49" charset="-122"/>
              </a:rPr>
              <a:t>政治经济学</a:t>
            </a:r>
            <a:endParaRPr lang="zh-CN" altLang="en-US" sz="2800">
              <a:solidFill>
                <a:schemeClr val="tx1"/>
              </a:solidFill>
              <a:latin typeface="黑体" panose="02010609060101010101" pitchFamily="49" charset="-122"/>
              <a:ea typeface="黑体" panose="02010609060101010101" pitchFamily="49" charset="-122"/>
            </a:endParaRPr>
          </a:p>
        </p:txBody>
      </p:sp>
      <p:sp>
        <p:nvSpPr>
          <p:cNvPr id="12" name="文本框 11"/>
          <p:cNvSpPr txBox="1"/>
          <p:nvPr/>
        </p:nvSpPr>
        <p:spPr>
          <a:xfrm>
            <a:off x="8806250" y="3529484"/>
            <a:ext cx="2759075" cy="521970"/>
          </a:xfrm>
          <a:prstGeom prst="rect">
            <a:avLst/>
          </a:prstGeom>
          <a:noFill/>
        </p:spPr>
        <p:txBody>
          <a:bodyPr wrap="square" rtlCol="0">
            <a:spAutoFit/>
          </a:bodyPr>
          <a:lstStyle/>
          <a:p>
            <a:r>
              <a:rPr lang="zh-CN" altLang="en-US" sz="2800">
                <a:solidFill>
                  <a:schemeClr val="tx1"/>
                </a:solidFill>
                <a:latin typeface="黑体" panose="02010609060101010101" pitchFamily="49" charset="-122"/>
                <a:ea typeface="黑体" panose="02010609060101010101" pitchFamily="49" charset="-122"/>
              </a:rPr>
              <a:t>科学社会主义</a:t>
            </a:r>
            <a:endParaRPr lang="zh-CN" altLang="en-US" sz="2800">
              <a:solidFill>
                <a:schemeClr val="tx1"/>
              </a:solidFill>
              <a:latin typeface="黑体" panose="02010609060101010101" pitchFamily="49" charset="-122"/>
              <a:ea typeface="黑体" panose="02010609060101010101" pitchFamily="49" charset="-122"/>
            </a:endParaRPr>
          </a:p>
        </p:txBody>
      </p:sp>
      <p:sp>
        <p:nvSpPr>
          <p:cNvPr id="13" name="圆角矩形 18"/>
          <p:cNvSpPr/>
          <p:nvPr/>
        </p:nvSpPr>
        <p:spPr>
          <a:xfrm>
            <a:off x="8363655" y="3166899"/>
            <a:ext cx="3201670" cy="1248410"/>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9"/>
          <p:cNvSpPr/>
          <p:nvPr/>
        </p:nvSpPr>
        <p:spPr>
          <a:xfrm>
            <a:off x="2910275" y="1828954"/>
            <a:ext cx="385445" cy="4089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右箭头 20"/>
          <p:cNvSpPr/>
          <p:nvPr/>
        </p:nvSpPr>
        <p:spPr>
          <a:xfrm>
            <a:off x="5160080" y="1793394"/>
            <a:ext cx="520065" cy="4089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右箭头 22"/>
          <p:cNvSpPr/>
          <p:nvPr/>
        </p:nvSpPr>
        <p:spPr>
          <a:xfrm>
            <a:off x="7613085" y="1767359"/>
            <a:ext cx="1304290" cy="4610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下箭头 23"/>
          <p:cNvSpPr/>
          <p:nvPr/>
        </p:nvSpPr>
        <p:spPr>
          <a:xfrm>
            <a:off x="2029530" y="2510944"/>
            <a:ext cx="129540" cy="6559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下箭头 24"/>
          <p:cNvSpPr/>
          <p:nvPr/>
        </p:nvSpPr>
        <p:spPr>
          <a:xfrm>
            <a:off x="3754190" y="2510944"/>
            <a:ext cx="129540" cy="6559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下箭头 25"/>
          <p:cNvSpPr/>
          <p:nvPr/>
        </p:nvSpPr>
        <p:spPr>
          <a:xfrm>
            <a:off x="6715830" y="2510944"/>
            <a:ext cx="129540" cy="6559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下箭头 26"/>
          <p:cNvSpPr/>
          <p:nvPr/>
        </p:nvSpPr>
        <p:spPr>
          <a:xfrm>
            <a:off x="9899720" y="2510944"/>
            <a:ext cx="129540" cy="6559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左右箭头 27"/>
          <p:cNvSpPr/>
          <p:nvPr/>
        </p:nvSpPr>
        <p:spPr>
          <a:xfrm>
            <a:off x="4257110" y="3652674"/>
            <a:ext cx="487045" cy="27559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左右箭头 28"/>
          <p:cNvSpPr/>
          <p:nvPr/>
        </p:nvSpPr>
        <p:spPr>
          <a:xfrm>
            <a:off x="7945190" y="3669819"/>
            <a:ext cx="487045" cy="27559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右大括号 22"/>
          <p:cNvSpPr/>
          <p:nvPr/>
        </p:nvSpPr>
        <p:spPr>
          <a:xfrm rot="5400000">
            <a:off x="5924620" y="1336194"/>
            <a:ext cx="1193800" cy="7351395"/>
          </a:xfrm>
          <a:prstGeom prst="rightBrace">
            <a:avLst>
              <a:gd name="adj1" fmla="val 9049"/>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4" name="直接连接符 23"/>
          <p:cNvCxnSpPr/>
          <p:nvPr/>
        </p:nvCxnSpPr>
        <p:spPr>
          <a:xfrm>
            <a:off x="6513900" y="4415309"/>
            <a:ext cx="0" cy="90551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4022795" y="5838344"/>
            <a:ext cx="4912360" cy="521970"/>
          </a:xfrm>
          <a:prstGeom prst="rect">
            <a:avLst/>
          </a:prstGeom>
          <a:noFill/>
        </p:spPr>
        <p:txBody>
          <a:bodyPr wrap="square" rtlCol="0">
            <a:spAutoFit/>
          </a:bodyPr>
          <a:lstStyle/>
          <a:p>
            <a:pPr algn="ctr"/>
            <a:r>
              <a:rPr lang="zh-CN" altLang="en-US" sz="2800">
                <a:latin typeface="黑体" panose="02010609060101010101" pitchFamily="49" charset="-122"/>
                <a:ea typeface="黑体" panose="02010609060101010101" pitchFamily="49" charset="-122"/>
              </a:rPr>
              <a:t>马克思主义基本原理</a:t>
            </a:r>
            <a:endParaRPr lang="zh-CN" altLang="en-US" sz="2800">
              <a:latin typeface="黑体" panose="02010609060101010101" pitchFamily="49" charset="-122"/>
              <a:ea typeface="黑体" panose="02010609060101010101" pitchFamily="49"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（二）马克思主义劳动观中国化的理论成果</a:t>
            </a:r>
            <a:endParaRPr lang="zh-CN" altLang="en-US" dirty="0"/>
          </a:p>
        </p:txBody>
      </p:sp>
      <p:sp>
        <p:nvSpPr>
          <p:cNvPr id="36" name="内容占位符 35"/>
          <p:cNvSpPr>
            <a:spLocks noGrp="1"/>
          </p:cNvSpPr>
          <p:nvPr>
            <p:ph sz="half" idx="2"/>
          </p:nvPr>
        </p:nvSpPr>
        <p:spPr>
          <a:xfrm>
            <a:off x="4400866" y="1124744"/>
            <a:ext cx="7527782" cy="5256584"/>
          </a:xfrm>
        </p:spPr>
        <p:txBody>
          <a:bodyPr>
            <a:normAutofit/>
          </a:bodyPr>
          <a:lstStyle/>
          <a:p>
            <a:pPr lvl="1"/>
            <a:r>
              <a:rPr lang="zh-CN" altLang="en-US" dirty="0"/>
              <a:t>在新民主主义革命时期、社会主义革命和建设时期、改革开放和社会主义现代化建设时期，以毛泽东、邓小平、江泽民、胡锦涛为代表的中国共产党人，坚持</a:t>
            </a:r>
            <a:r>
              <a:rPr lang="zh-CN" altLang="en-US" dirty="0">
                <a:solidFill>
                  <a:srgbClr val="C00000"/>
                </a:solidFill>
              </a:rPr>
              <a:t>把马克思主义劳动观与中国革命、建设和改革的具体实践相结合，与中华优秀传统文化相结合</a:t>
            </a:r>
            <a:r>
              <a:rPr lang="zh-CN" altLang="en-US" dirty="0"/>
              <a:t>，创造性地发展了马克思主义劳动观，形成了扎根中国大地、富有中国特色和时代气息的中国化的马克思主义劳动观，</a:t>
            </a:r>
            <a:endParaRPr lang="zh-CN" altLang="en-US" dirty="0"/>
          </a:p>
        </p:txBody>
      </p:sp>
      <p:sp>
        <p:nvSpPr>
          <p:cNvPr id="21" name="五边形 3"/>
          <p:cNvSpPr/>
          <p:nvPr/>
        </p:nvSpPr>
        <p:spPr>
          <a:xfrm>
            <a:off x="129095" y="4725145"/>
            <a:ext cx="2006466" cy="1270556"/>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五边形 5"/>
          <p:cNvSpPr/>
          <p:nvPr/>
        </p:nvSpPr>
        <p:spPr>
          <a:xfrm>
            <a:off x="2003408" y="4221381"/>
            <a:ext cx="3012472" cy="908685"/>
          </a:xfrm>
          <a:prstGeom prst="homePlate">
            <a:avLst/>
          </a:prstGeom>
          <a:solidFill>
            <a:srgbClr val="C2A3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文本框 22"/>
          <p:cNvSpPr txBox="1"/>
          <p:nvPr/>
        </p:nvSpPr>
        <p:spPr>
          <a:xfrm>
            <a:off x="99884" y="4897150"/>
            <a:ext cx="2566035" cy="1015663"/>
          </a:xfrm>
          <a:prstGeom prst="rect">
            <a:avLst/>
          </a:prstGeom>
          <a:noFill/>
        </p:spPr>
        <p:txBody>
          <a:bodyPr wrap="square" rtlCol="0">
            <a:spAutoFit/>
          </a:bodyPr>
          <a:lstStyle/>
          <a:p>
            <a:r>
              <a:rPr lang="zh-CN" altLang="en-US" sz="2000" dirty="0">
                <a:solidFill>
                  <a:schemeClr val="bg1"/>
                </a:solidFill>
                <a:latin typeface="黑体" panose="02010609060101010101" pitchFamily="49" charset="-122"/>
                <a:ea typeface="黑体" panose="02010609060101010101" pitchFamily="49" charset="-122"/>
              </a:rPr>
              <a:t>新民主主义</a:t>
            </a:r>
            <a:br>
              <a:rPr lang="en-US" altLang="zh-CN" sz="2000" dirty="0">
                <a:solidFill>
                  <a:schemeClr val="bg1"/>
                </a:solidFill>
                <a:latin typeface="黑体" panose="02010609060101010101" pitchFamily="49" charset="-122"/>
                <a:ea typeface="黑体" panose="02010609060101010101" pitchFamily="49" charset="-122"/>
              </a:rPr>
            </a:br>
            <a:r>
              <a:rPr lang="zh-CN" altLang="en-US" sz="2000" dirty="0">
                <a:solidFill>
                  <a:schemeClr val="bg1"/>
                </a:solidFill>
                <a:latin typeface="黑体" panose="02010609060101010101" pitchFamily="49" charset="-122"/>
                <a:ea typeface="黑体" panose="02010609060101010101" pitchFamily="49" charset="-122"/>
              </a:rPr>
              <a:t>革命时期</a:t>
            </a:r>
            <a:endParaRPr lang="zh-CN" altLang="en-US" sz="2000" dirty="0">
              <a:solidFill>
                <a:schemeClr val="bg1"/>
              </a:solidFill>
              <a:latin typeface="黑体" panose="02010609060101010101" pitchFamily="49" charset="-122"/>
              <a:ea typeface="黑体" panose="02010609060101010101" pitchFamily="49" charset="-122"/>
            </a:endParaRPr>
          </a:p>
          <a:p>
            <a:r>
              <a:rPr lang="zh-CN" altLang="en-US" sz="2000" dirty="0">
                <a:solidFill>
                  <a:schemeClr val="bg1"/>
                </a:solidFill>
                <a:latin typeface="黑体" panose="02010609060101010101" pitchFamily="49" charset="-122"/>
                <a:ea typeface="黑体" panose="02010609060101010101" pitchFamily="49" charset="-122"/>
              </a:rPr>
              <a:t>（</a:t>
            </a:r>
            <a:r>
              <a:rPr lang="en-US" altLang="zh-CN" sz="2000" dirty="0">
                <a:solidFill>
                  <a:schemeClr val="bg1"/>
                </a:solidFill>
                <a:latin typeface="黑体" panose="02010609060101010101" pitchFamily="49" charset="-122"/>
                <a:ea typeface="黑体" panose="02010609060101010101" pitchFamily="49" charset="-122"/>
              </a:rPr>
              <a:t>1921-1949</a:t>
            </a:r>
            <a:r>
              <a:rPr lang="zh-CN" altLang="en-US" sz="2000" dirty="0">
                <a:solidFill>
                  <a:schemeClr val="bg1"/>
                </a:solidFill>
                <a:latin typeface="黑体" panose="02010609060101010101" pitchFamily="49" charset="-122"/>
                <a:ea typeface="黑体" panose="02010609060101010101" pitchFamily="49" charset="-122"/>
              </a:rPr>
              <a:t>）</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24" name="文本框 23"/>
          <p:cNvSpPr txBox="1"/>
          <p:nvPr/>
        </p:nvSpPr>
        <p:spPr>
          <a:xfrm>
            <a:off x="2126598" y="4322346"/>
            <a:ext cx="2529573" cy="707886"/>
          </a:xfrm>
          <a:prstGeom prst="rect">
            <a:avLst/>
          </a:prstGeom>
          <a:noFill/>
        </p:spPr>
        <p:txBody>
          <a:bodyPr wrap="square" rtlCol="0">
            <a:spAutoFit/>
          </a:bodyPr>
          <a:lstStyle/>
          <a:p>
            <a:r>
              <a:rPr lang="zh-CN" altLang="en-US" sz="2000" dirty="0">
                <a:solidFill>
                  <a:schemeClr val="bg1"/>
                </a:solidFill>
                <a:latin typeface="黑体" panose="02010609060101010101" pitchFamily="49" charset="-122"/>
                <a:ea typeface="黑体" panose="02010609060101010101" pitchFamily="49" charset="-122"/>
              </a:rPr>
              <a:t>社会主义革命和建设时期（</a:t>
            </a:r>
            <a:r>
              <a:rPr lang="en-US" altLang="zh-CN" sz="2000" dirty="0">
                <a:solidFill>
                  <a:schemeClr val="bg1"/>
                </a:solidFill>
                <a:latin typeface="黑体" panose="02010609060101010101" pitchFamily="49" charset="-122"/>
                <a:ea typeface="黑体" panose="02010609060101010101" pitchFamily="49" charset="-122"/>
              </a:rPr>
              <a:t>1949-1977</a:t>
            </a:r>
            <a:r>
              <a:rPr lang="zh-CN" altLang="en-US" sz="2000" dirty="0">
                <a:solidFill>
                  <a:schemeClr val="bg1"/>
                </a:solidFill>
                <a:latin typeface="黑体" panose="02010609060101010101" pitchFamily="49" charset="-122"/>
                <a:ea typeface="黑体" panose="02010609060101010101" pitchFamily="49" charset="-122"/>
              </a:rPr>
              <a:t>）</a:t>
            </a:r>
            <a:endParaRPr lang="zh-CN" altLang="en-US" sz="2000" dirty="0">
              <a:solidFill>
                <a:schemeClr val="bg1"/>
              </a:solidFill>
              <a:latin typeface="黑体" panose="02010609060101010101" pitchFamily="49" charset="-122"/>
              <a:ea typeface="黑体" panose="02010609060101010101" pitchFamily="49" charset="-122"/>
            </a:endParaRPr>
          </a:p>
        </p:txBody>
      </p:sp>
      <p:pic>
        <p:nvPicPr>
          <p:cNvPr id="25" name="图片 24"/>
          <p:cNvPicPr>
            <a:picLocks noChangeAspect="1"/>
          </p:cNvPicPr>
          <p:nvPr/>
        </p:nvPicPr>
        <p:blipFill>
          <a:blip r:embed="rId1"/>
          <a:stretch>
            <a:fillRect/>
          </a:stretch>
        </p:blipFill>
        <p:spPr>
          <a:xfrm>
            <a:off x="948990" y="1268467"/>
            <a:ext cx="2108835" cy="2808605"/>
          </a:xfrm>
          <a:prstGeom prst="rect">
            <a:avLst/>
          </a:prstGeom>
        </p:spPr>
      </p:pic>
      <p:sp>
        <p:nvSpPr>
          <p:cNvPr id="27" name="文本框 26"/>
          <p:cNvSpPr txBox="1"/>
          <p:nvPr/>
        </p:nvSpPr>
        <p:spPr>
          <a:xfrm>
            <a:off x="2255201" y="5582934"/>
            <a:ext cx="2145665" cy="460375"/>
          </a:xfrm>
          <a:prstGeom prst="rect">
            <a:avLst/>
          </a:prstGeom>
          <a:noFill/>
        </p:spPr>
        <p:txBody>
          <a:bodyPr wrap="square" rtlCol="0">
            <a:spAutoFit/>
          </a:bodyPr>
          <a:lstStyle/>
          <a:p>
            <a:r>
              <a:rPr lang="zh-CN" altLang="en-US" sz="2400" b="1" dirty="0">
                <a:gradFill>
                  <a:gsLst>
                    <a:gs pos="0">
                      <a:srgbClr val="012D86"/>
                    </a:gs>
                    <a:gs pos="100000">
                      <a:srgbClr val="0E2557"/>
                    </a:gs>
                  </a:gsLst>
                  <a:lin scaled="0"/>
                </a:gradFill>
                <a:latin typeface="黑体" panose="02010609060101010101" pitchFamily="49" charset="-122"/>
                <a:ea typeface="黑体" panose="02010609060101010101" pitchFamily="49" charset="-122"/>
              </a:rPr>
              <a:t>毛泽东思想</a:t>
            </a:r>
            <a:endParaRPr lang="zh-CN" altLang="en-US" sz="2400" b="1" dirty="0">
              <a:gradFill>
                <a:gsLst>
                  <a:gs pos="0">
                    <a:srgbClr val="012D86"/>
                  </a:gs>
                  <a:gs pos="100000">
                    <a:srgbClr val="0E2557"/>
                  </a:gs>
                </a:gsLst>
                <a:lin scaled="0"/>
              </a:gradFill>
              <a:latin typeface="黑体" panose="02010609060101010101" pitchFamily="49" charset="-122"/>
              <a:ea typeface="黑体" panose="02010609060101010101" pitchFamily="49"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（二）马克思主义劳动观中国化的理论成果</a:t>
            </a:r>
            <a:endParaRPr lang="zh-CN" altLang="en-US" dirty="0"/>
          </a:p>
        </p:txBody>
      </p:sp>
      <p:sp>
        <p:nvSpPr>
          <p:cNvPr id="3" name="内容占位符 2"/>
          <p:cNvSpPr>
            <a:spLocks noGrp="1"/>
          </p:cNvSpPr>
          <p:nvPr>
            <p:ph sz="half" idx="1"/>
          </p:nvPr>
        </p:nvSpPr>
        <p:spPr/>
        <p:txBody>
          <a:bodyPr/>
          <a:lstStyle/>
          <a:p>
            <a:r>
              <a:rPr lang="zh-CN" altLang="en-US" dirty="0"/>
              <a:t>习近平指出</a:t>
            </a:r>
            <a:endParaRPr lang="en-US" altLang="zh-CN" dirty="0"/>
          </a:p>
          <a:p>
            <a:pPr lvl="1"/>
            <a:r>
              <a:rPr lang="zh-CN" altLang="en-US" dirty="0"/>
              <a:t>“我们党的历史，</a:t>
            </a:r>
            <a:br>
              <a:rPr lang="en-US" altLang="zh-CN" dirty="0"/>
            </a:br>
            <a:r>
              <a:rPr lang="zh-CN" altLang="en-US" dirty="0"/>
              <a:t>就是一部</a:t>
            </a:r>
            <a:r>
              <a:rPr lang="zh-CN" altLang="en-US" dirty="0">
                <a:solidFill>
                  <a:srgbClr val="C00000"/>
                </a:solidFill>
              </a:rPr>
              <a:t>不断推进</a:t>
            </a:r>
            <a:br>
              <a:rPr lang="en-US" altLang="zh-CN" dirty="0">
                <a:solidFill>
                  <a:srgbClr val="C00000"/>
                </a:solidFill>
              </a:rPr>
            </a:br>
            <a:r>
              <a:rPr lang="zh-CN" altLang="en-US" dirty="0">
                <a:solidFill>
                  <a:srgbClr val="C00000"/>
                </a:solidFill>
              </a:rPr>
              <a:t>马克思主义中国化</a:t>
            </a:r>
            <a:br>
              <a:rPr lang="en-US" altLang="zh-CN" dirty="0">
                <a:solidFill>
                  <a:srgbClr val="C00000"/>
                </a:solidFill>
              </a:rPr>
            </a:br>
            <a:r>
              <a:rPr lang="zh-CN" altLang="en-US" dirty="0">
                <a:solidFill>
                  <a:srgbClr val="C00000"/>
                </a:solidFill>
              </a:rPr>
              <a:t>的历史</a:t>
            </a:r>
            <a:r>
              <a:rPr lang="zh-CN" altLang="en-US" dirty="0"/>
              <a:t>，就是一部</a:t>
            </a:r>
            <a:br>
              <a:rPr lang="en-US" altLang="zh-CN" dirty="0"/>
            </a:br>
            <a:r>
              <a:rPr lang="zh-CN" altLang="en-US" dirty="0"/>
              <a:t>不断推进理论创新</a:t>
            </a:r>
            <a:br>
              <a:rPr lang="en-US" altLang="zh-CN" dirty="0"/>
            </a:br>
            <a:r>
              <a:rPr lang="zh-CN" altLang="en-US" dirty="0"/>
              <a:t>、进行理论创造的</a:t>
            </a:r>
            <a:br>
              <a:rPr lang="en-US" altLang="zh-CN" dirty="0"/>
            </a:br>
            <a:r>
              <a:rPr lang="zh-CN" altLang="en-US" dirty="0"/>
              <a:t>历史。”</a:t>
            </a:r>
            <a:endParaRPr lang="en-US" altLang="zh-CN" dirty="0"/>
          </a:p>
        </p:txBody>
      </p:sp>
      <p:sp>
        <p:nvSpPr>
          <p:cNvPr id="4" name="五边形 14"/>
          <p:cNvSpPr/>
          <p:nvPr/>
        </p:nvSpPr>
        <p:spPr>
          <a:xfrm>
            <a:off x="4655840" y="4332540"/>
            <a:ext cx="3909060" cy="87185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五边形 15"/>
          <p:cNvSpPr/>
          <p:nvPr/>
        </p:nvSpPr>
        <p:spPr>
          <a:xfrm>
            <a:off x="9131394" y="3761040"/>
            <a:ext cx="2717800" cy="883285"/>
          </a:xfrm>
          <a:prstGeom prst="homePlate">
            <a:avLst/>
          </a:prstGeom>
          <a:solidFill>
            <a:srgbClr val="C2A3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655840" y="4416995"/>
            <a:ext cx="3753485" cy="706755"/>
          </a:xfrm>
          <a:prstGeom prst="rect">
            <a:avLst/>
          </a:prstGeom>
          <a:noFill/>
        </p:spPr>
        <p:txBody>
          <a:bodyPr wrap="square" rtlCol="0">
            <a:spAutoFit/>
          </a:bodyPr>
          <a:lstStyle/>
          <a:p>
            <a:r>
              <a:rPr lang="zh-CN" altLang="en-US" sz="2000" dirty="0">
                <a:solidFill>
                  <a:schemeClr val="bg1"/>
                </a:solidFill>
                <a:latin typeface="黑体" panose="02010609060101010101" pitchFamily="49" charset="-122"/>
                <a:ea typeface="黑体" panose="02010609060101010101" pitchFamily="49" charset="-122"/>
              </a:rPr>
              <a:t>改革开放和社会主义现代化建设时期（</a:t>
            </a:r>
            <a:r>
              <a:rPr lang="en-US" altLang="zh-CN" sz="2000" dirty="0">
                <a:solidFill>
                  <a:schemeClr val="bg1"/>
                </a:solidFill>
                <a:latin typeface="黑体" panose="02010609060101010101" pitchFamily="49" charset="-122"/>
                <a:ea typeface="黑体" panose="02010609060101010101" pitchFamily="49" charset="-122"/>
              </a:rPr>
              <a:t>1978-2012</a:t>
            </a:r>
            <a:r>
              <a:rPr lang="zh-CN" altLang="en-US" sz="2000" dirty="0">
                <a:solidFill>
                  <a:schemeClr val="bg1"/>
                </a:solidFill>
                <a:latin typeface="黑体" panose="02010609060101010101" pitchFamily="49" charset="-122"/>
                <a:ea typeface="黑体" panose="02010609060101010101" pitchFamily="49" charset="-122"/>
              </a:rPr>
              <a:t>）</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7" name="文本框 6"/>
          <p:cNvSpPr txBox="1"/>
          <p:nvPr/>
        </p:nvSpPr>
        <p:spPr>
          <a:xfrm>
            <a:off x="9183464" y="3872165"/>
            <a:ext cx="2485390" cy="706755"/>
          </a:xfrm>
          <a:prstGeom prst="rect">
            <a:avLst/>
          </a:prstGeom>
          <a:noFill/>
        </p:spPr>
        <p:txBody>
          <a:bodyPr wrap="square" rtlCol="0">
            <a:spAutoFit/>
          </a:bodyPr>
          <a:lstStyle/>
          <a:p>
            <a:r>
              <a:rPr lang="zh-CN" altLang="en-US" sz="2000">
                <a:solidFill>
                  <a:schemeClr val="bg1"/>
                </a:solidFill>
                <a:latin typeface="黑体" panose="02010609060101010101" pitchFamily="49" charset="-122"/>
                <a:ea typeface="黑体" panose="02010609060101010101" pitchFamily="49" charset="-122"/>
              </a:rPr>
              <a:t>中国特色社会主义新时代时期（</a:t>
            </a:r>
            <a:r>
              <a:rPr lang="en-US" altLang="zh-CN" sz="2000">
                <a:solidFill>
                  <a:schemeClr val="bg1"/>
                </a:solidFill>
                <a:latin typeface="黑体" panose="02010609060101010101" pitchFamily="49" charset="-122"/>
                <a:ea typeface="黑体" panose="02010609060101010101" pitchFamily="49" charset="-122"/>
              </a:rPr>
              <a:t>2012——</a:t>
            </a:r>
            <a:endParaRPr lang="en-US" altLang="zh-CN" sz="2000">
              <a:solidFill>
                <a:schemeClr val="bg1"/>
              </a:solidFill>
              <a:latin typeface="黑体" panose="02010609060101010101" pitchFamily="49" charset="-122"/>
              <a:ea typeface="黑体" panose="02010609060101010101" pitchFamily="49" charset="-122"/>
            </a:endParaRPr>
          </a:p>
        </p:txBody>
      </p:sp>
      <p:pic>
        <p:nvPicPr>
          <p:cNvPr id="8" name="图片 7"/>
          <p:cNvPicPr>
            <a:picLocks noChangeAspect="1"/>
          </p:cNvPicPr>
          <p:nvPr/>
        </p:nvPicPr>
        <p:blipFill>
          <a:blip r:embed="rId1"/>
          <a:stretch>
            <a:fillRect/>
          </a:stretch>
        </p:blipFill>
        <p:spPr>
          <a:xfrm>
            <a:off x="3912329" y="1546795"/>
            <a:ext cx="1716405" cy="2448560"/>
          </a:xfrm>
          <a:prstGeom prst="rect">
            <a:avLst/>
          </a:prstGeom>
        </p:spPr>
      </p:pic>
      <p:pic>
        <p:nvPicPr>
          <p:cNvPr id="9" name="图片 8"/>
          <p:cNvPicPr>
            <a:picLocks noChangeAspect="1"/>
          </p:cNvPicPr>
          <p:nvPr/>
        </p:nvPicPr>
        <p:blipFill>
          <a:blip r:embed="rId2"/>
          <a:stretch>
            <a:fillRect/>
          </a:stretch>
        </p:blipFill>
        <p:spPr>
          <a:xfrm>
            <a:off x="5607779" y="1551875"/>
            <a:ext cx="1713865" cy="2440940"/>
          </a:xfrm>
          <a:prstGeom prst="rect">
            <a:avLst/>
          </a:prstGeom>
        </p:spPr>
      </p:pic>
      <p:pic>
        <p:nvPicPr>
          <p:cNvPr id="10" name="图片 9"/>
          <p:cNvPicPr>
            <a:picLocks noChangeAspect="1"/>
          </p:cNvPicPr>
          <p:nvPr/>
        </p:nvPicPr>
        <p:blipFill>
          <a:blip r:embed="rId3"/>
          <a:stretch>
            <a:fillRect/>
          </a:stretch>
        </p:blipFill>
        <p:spPr>
          <a:xfrm>
            <a:off x="7321644" y="1557272"/>
            <a:ext cx="1765300" cy="2435543"/>
          </a:xfrm>
          <a:prstGeom prst="rect">
            <a:avLst/>
          </a:prstGeom>
        </p:spPr>
      </p:pic>
      <p:pic>
        <p:nvPicPr>
          <p:cNvPr id="11" name="图片 10"/>
          <p:cNvPicPr>
            <a:picLocks noChangeAspect="1"/>
          </p:cNvPicPr>
          <p:nvPr/>
        </p:nvPicPr>
        <p:blipFill>
          <a:blip r:embed="rId4"/>
          <a:stretch>
            <a:fillRect/>
          </a:stretch>
        </p:blipFill>
        <p:spPr>
          <a:xfrm>
            <a:off x="9481914" y="996885"/>
            <a:ext cx="1887855" cy="2404745"/>
          </a:xfrm>
          <a:prstGeom prst="rect">
            <a:avLst/>
          </a:prstGeom>
        </p:spPr>
      </p:pic>
      <p:sp>
        <p:nvSpPr>
          <p:cNvPr id="12" name="文本框 11"/>
          <p:cNvSpPr txBox="1"/>
          <p:nvPr/>
        </p:nvSpPr>
        <p:spPr>
          <a:xfrm>
            <a:off x="5333211" y="5273725"/>
            <a:ext cx="1872207" cy="1200329"/>
          </a:xfrm>
          <a:prstGeom prst="rect">
            <a:avLst/>
          </a:prstGeom>
          <a:noFill/>
        </p:spPr>
        <p:txBody>
          <a:bodyPr wrap="square" rtlCol="0">
            <a:spAutoFit/>
          </a:bodyPr>
          <a:lstStyle/>
          <a:p>
            <a:pPr algn="ctr"/>
            <a:r>
              <a:rPr lang="zh-CN" altLang="en-US" sz="2400" b="1" dirty="0">
                <a:gradFill>
                  <a:gsLst>
                    <a:gs pos="0">
                      <a:srgbClr val="012D86"/>
                    </a:gs>
                    <a:gs pos="100000">
                      <a:srgbClr val="0E2557"/>
                    </a:gs>
                  </a:gsLst>
                  <a:lin scaled="0"/>
                </a:gradFill>
                <a:latin typeface="黑体" panose="02010609060101010101" pitchFamily="49" charset="-122"/>
                <a:ea typeface="黑体" panose="02010609060101010101" pitchFamily="49" charset="-122"/>
              </a:rPr>
              <a:t>邓小平理论</a:t>
            </a:r>
            <a:endParaRPr lang="zh-CN" altLang="en-US" sz="2400" b="1" dirty="0">
              <a:gradFill>
                <a:gsLst>
                  <a:gs pos="0">
                    <a:srgbClr val="012D86"/>
                  </a:gs>
                  <a:gs pos="100000">
                    <a:srgbClr val="0E2557"/>
                  </a:gs>
                </a:gsLst>
                <a:lin scaled="0"/>
              </a:gradFill>
              <a:latin typeface="黑体" panose="02010609060101010101" pitchFamily="49" charset="-122"/>
              <a:ea typeface="黑体" panose="02010609060101010101" pitchFamily="49" charset="-122"/>
            </a:endParaRPr>
          </a:p>
          <a:p>
            <a:pPr algn="ctr"/>
            <a:r>
              <a:rPr lang="zh-CN" altLang="en-US" sz="2400" b="1" dirty="0">
                <a:gradFill>
                  <a:gsLst>
                    <a:gs pos="0">
                      <a:srgbClr val="012D86"/>
                    </a:gs>
                    <a:gs pos="100000">
                      <a:srgbClr val="0E2557"/>
                    </a:gs>
                  </a:gsLst>
                  <a:lin scaled="0"/>
                </a:gradFill>
                <a:latin typeface="黑体" panose="02010609060101010101" pitchFamily="49" charset="-122"/>
                <a:ea typeface="黑体" panose="02010609060101010101" pitchFamily="49" charset="-122"/>
              </a:rPr>
              <a:t>三个代表</a:t>
            </a:r>
            <a:endParaRPr lang="zh-CN" altLang="en-US" sz="2400" b="1" dirty="0">
              <a:gradFill>
                <a:gsLst>
                  <a:gs pos="0">
                    <a:srgbClr val="012D86"/>
                  </a:gs>
                  <a:gs pos="100000">
                    <a:srgbClr val="0E2557"/>
                  </a:gs>
                </a:gsLst>
                <a:lin scaled="0"/>
              </a:gradFill>
              <a:latin typeface="黑体" panose="02010609060101010101" pitchFamily="49" charset="-122"/>
              <a:ea typeface="黑体" panose="02010609060101010101" pitchFamily="49" charset="-122"/>
            </a:endParaRPr>
          </a:p>
          <a:p>
            <a:pPr algn="ctr"/>
            <a:r>
              <a:rPr lang="zh-CN" altLang="en-US" sz="2400" b="1" dirty="0">
                <a:gradFill>
                  <a:gsLst>
                    <a:gs pos="0">
                      <a:srgbClr val="012D86"/>
                    </a:gs>
                    <a:gs pos="100000">
                      <a:srgbClr val="0E2557"/>
                    </a:gs>
                  </a:gsLst>
                  <a:lin scaled="0"/>
                </a:gradFill>
                <a:latin typeface="黑体" panose="02010609060101010101" pitchFamily="49" charset="-122"/>
                <a:ea typeface="黑体" panose="02010609060101010101" pitchFamily="49" charset="-122"/>
              </a:rPr>
              <a:t>科学发展观</a:t>
            </a:r>
            <a:endParaRPr lang="zh-CN" altLang="en-US" sz="2400" b="1" dirty="0">
              <a:gradFill>
                <a:gsLst>
                  <a:gs pos="0">
                    <a:srgbClr val="012D86"/>
                  </a:gs>
                  <a:gs pos="100000">
                    <a:srgbClr val="0E2557"/>
                  </a:gs>
                </a:gsLst>
                <a:lin scaled="0"/>
              </a:gradFill>
              <a:latin typeface="黑体" panose="02010609060101010101" pitchFamily="49" charset="-122"/>
              <a:ea typeface="黑体" panose="02010609060101010101" pitchFamily="49" charset="-122"/>
            </a:endParaRPr>
          </a:p>
        </p:txBody>
      </p:sp>
      <p:sp>
        <p:nvSpPr>
          <p:cNvPr id="13" name="文本框 12"/>
          <p:cNvSpPr txBox="1"/>
          <p:nvPr/>
        </p:nvSpPr>
        <p:spPr>
          <a:xfrm>
            <a:off x="9338404" y="5109145"/>
            <a:ext cx="2330450" cy="829945"/>
          </a:xfrm>
          <a:prstGeom prst="rect">
            <a:avLst/>
          </a:prstGeom>
          <a:noFill/>
        </p:spPr>
        <p:txBody>
          <a:bodyPr wrap="square" rtlCol="0">
            <a:spAutoFit/>
          </a:bodyPr>
          <a:lstStyle/>
          <a:p>
            <a:pPr algn="ctr"/>
            <a:r>
              <a:rPr lang="zh-CN" altLang="en-US" sz="2400" b="1" dirty="0">
                <a:gradFill>
                  <a:gsLst>
                    <a:gs pos="0">
                      <a:srgbClr val="012D86"/>
                    </a:gs>
                    <a:gs pos="100000">
                      <a:srgbClr val="0E2557"/>
                    </a:gs>
                  </a:gsLst>
                  <a:lin scaled="0"/>
                </a:gradFill>
                <a:latin typeface="黑体" panose="02010609060101010101" pitchFamily="49" charset="-122"/>
                <a:ea typeface="黑体" panose="02010609060101010101" pitchFamily="49" charset="-122"/>
                <a:sym typeface="+mn-ea"/>
              </a:rPr>
              <a:t>新时代</a:t>
            </a:r>
            <a:r>
              <a:rPr lang="zh-CN" altLang="en-US" sz="2400" b="1" dirty="0">
                <a:gradFill>
                  <a:gsLst>
                    <a:gs pos="0">
                      <a:srgbClr val="012D86"/>
                    </a:gs>
                    <a:gs pos="100000">
                      <a:srgbClr val="0E2557"/>
                    </a:gs>
                  </a:gsLst>
                  <a:lin scaled="0"/>
                </a:gradFill>
                <a:latin typeface="黑体" panose="02010609060101010101" pitchFamily="49" charset="-122"/>
                <a:ea typeface="黑体" panose="02010609060101010101" pitchFamily="49" charset="-122"/>
              </a:rPr>
              <a:t>中国特色社会主义思想</a:t>
            </a:r>
            <a:endParaRPr lang="zh-CN" altLang="en-US" sz="2400" b="1" dirty="0">
              <a:gradFill>
                <a:gsLst>
                  <a:gs pos="0">
                    <a:srgbClr val="012D86"/>
                  </a:gs>
                  <a:gs pos="100000">
                    <a:srgbClr val="0E2557"/>
                  </a:gs>
                </a:gsLst>
                <a:lin scaled="0"/>
              </a:gradFill>
              <a:latin typeface="黑体" panose="02010609060101010101" pitchFamily="49" charset="-122"/>
              <a:ea typeface="黑体" panose="02010609060101010101" pitchFamily="49"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（二）马克思主义劳动观中国化的理论成果</a:t>
            </a:r>
            <a:endParaRPr lang="zh-CN" altLang="en-US" dirty="0"/>
          </a:p>
        </p:txBody>
      </p:sp>
      <p:sp>
        <p:nvSpPr>
          <p:cNvPr id="3" name="内容占位符 2"/>
          <p:cNvSpPr>
            <a:spLocks noGrp="1"/>
          </p:cNvSpPr>
          <p:nvPr>
            <p:ph sz="half" idx="1"/>
          </p:nvPr>
        </p:nvSpPr>
        <p:spPr>
          <a:xfrm>
            <a:off x="191344" y="1124744"/>
            <a:ext cx="3672408" cy="5328592"/>
          </a:xfrm>
        </p:spPr>
        <p:txBody>
          <a:bodyPr>
            <a:normAutofit lnSpcReduction="10000"/>
          </a:bodyPr>
          <a:lstStyle/>
          <a:p>
            <a:r>
              <a:rPr lang="zh-CN" altLang="en-US" dirty="0"/>
              <a:t>本章学习目标</a:t>
            </a:r>
            <a:endParaRPr lang="en-US" altLang="zh-CN" dirty="0"/>
          </a:p>
          <a:p>
            <a:pPr lvl="1"/>
            <a:r>
              <a:rPr lang="en-US" altLang="zh-CN" dirty="0"/>
              <a:t>1.</a:t>
            </a:r>
            <a:r>
              <a:rPr lang="zh-CN" altLang="en-US" dirty="0"/>
              <a:t>把握马克思主义</a:t>
            </a:r>
            <a:br>
              <a:rPr lang="en-US" altLang="zh-CN" dirty="0"/>
            </a:br>
            <a:r>
              <a:rPr lang="zh-CN" altLang="en-US" dirty="0"/>
              <a:t>劳动观的基本内涵</a:t>
            </a:r>
            <a:endParaRPr lang="en-US" altLang="zh-CN" dirty="0"/>
          </a:p>
          <a:p>
            <a:pPr lvl="1"/>
            <a:r>
              <a:rPr lang="en-US" altLang="zh-CN" dirty="0">
                <a:solidFill>
                  <a:srgbClr val="C00000"/>
                </a:solidFill>
              </a:rPr>
              <a:t>2,</a:t>
            </a:r>
            <a:r>
              <a:rPr lang="zh-CN" altLang="en-US" dirty="0">
                <a:solidFill>
                  <a:srgbClr val="C00000"/>
                </a:solidFill>
              </a:rPr>
              <a:t>把握习近平新时代劳动观的思想内涵</a:t>
            </a:r>
            <a:endParaRPr lang="en-US" altLang="zh-CN" dirty="0">
              <a:solidFill>
                <a:srgbClr val="C00000"/>
              </a:solidFill>
            </a:endParaRPr>
          </a:p>
          <a:p>
            <a:pPr lvl="1"/>
            <a:r>
              <a:rPr lang="en-US" altLang="zh-CN" dirty="0"/>
              <a:t>3.</a:t>
            </a:r>
            <a:r>
              <a:rPr lang="zh-CN" altLang="en-US" dirty="0"/>
              <a:t>运用马克思主义</a:t>
            </a:r>
            <a:br>
              <a:rPr lang="en-US" altLang="zh-CN" dirty="0"/>
            </a:br>
            <a:r>
              <a:rPr lang="zh-CN" altLang="en-US" dirty="0"/>
              <a:t>劳动观分析劳动教育的“时代之问”</a:t>
            </a:r>
            <a:endParaRPr lang="zh-CN" altLang="en-US" dirty="0"/>
          </a:p>
        </p:txBody>
      </p:sp>
      <p:sp>
        <p:nvSpPr>
          <p:cNvPr id="11" name="内容占位符 10"/>
          <p:cNvSpPr>
            <a:spLocks noGrp="1"/>
          </p:cNvSpPr>
          <p:nvPr>
            <p:ph sz="half" idx="2"/>
          </p:nvPr>
        </p:nvSpPr>
        <p:spPr>
          <a:xfrm>
            <a:off x="3791744" y="1124744"/>
            <a:ext cx="8136904" cy="5184576"/>
          </a:xfrm>
        </p:spPr>
        <p:txBody>
          <a:bodyPr>
            <a:normAutofit lnSpcReduction="10000"/>
          </a:bodyPr>
          <a:lstStyle/>
          <a:p>
            <a:r>
              <a:rPr lang="en-US" altLang="zh-CN" dirty="0"/>
              <a:t>1.</a:t>
            </a:r>
            <a:r>
              <a:rPr lang="zh-CN" altLang="en-US" dirty="0"/>
              <a:t>关于体力劳动与脑力劳动相结合（</a:t>
            </a:r>
            <a:r>
              <a:rPr lang="en-US" altLang="zh-CN" dirty="0"/>
              <a:t>p.11</a:t>
            </a:r>
            <a:r>
              <a:rPr lang="zh-CN" altLang="en-US" dirty="0"/>
              <a:t>）</a:t>
            </a:r>
            <a:endParaRPr lang="en-US" altLang="zh-CN" dirty="0"/>
          </a:p>
          <a:p>
            <a:pPr lvl="1"/>
            <a:r>
              <a:rPr lang="zh-CN" altLang="en-US" dirty="0"/>
              <a:t>劳动分为体力劳动和脑力劳动，</a:t>
            </a:r>
            <a:r>
              <a:rPr lang="zh-CN" altLang="en-US" dirty="0">
                <a:solidFill>
                  <a:srgbClr val="C00000"/>
                </a:solidFill>
              </a:rPr>
              <a:t>科学研究、</a:t>
            </a:r>
            <a:br>
              <a:rPr lang="en-US" altLang="zh-CN" dirty="0">
                <a:solidFill>
                  <a:srgbClr val="C00000"/>
                </a:solidFill>
              </a:rPr>
            </a:br>
            <a:r>
              <a:rPr lang="zh-CN" altLang="en-US" dirty="0">
                <a:solidFill>
                  <a:srgbClr val="C00000"/>
                </a:solidFill>
              </a:rPr>
              <a:t>管理工作、技术创造等都是劳动的重要形式</a:t>
            </a:r>
            <a:r>
              <a:rPr lang="zh-CN" altLang="en-US" dirty="0"/>
              <a:t>。在这一点上，中国共产党人与马克思是一脉</a:t>
            </a:r>
            <a:br>
              <a:rPr lang="en-US" altLang="zh-CN" dirty="0"/>
            </a:br>
            <a:r>
              <a:rPr lang="zh-CN" altLang="en-US" dirty="0"/>
              <a:t>相承的。</a:t>
            </a:r>
            <a:endParaRPr lang="en-US" altLang="zh-CN" dirty="0"/>
          </a:p>
          <a:p>
            <a:r>
              <a:rPr lang="en-US" altLang="zh-CN" dirty="0"/>
              <a:t>2.</a:t>
            </a:r>
            <a:r>
              <a:rPr lang="zh-CN" altLang="en-US" dirty="0"/>
              <a:t>关于劳动与教育相结合（</a:t>
            </a:r>
            <a:r>
              <a:rPr lang="en-US" altLang="zh-CN" dirty="0"/>
              <a:t>p.12</a:t>
            </a:r>
            <a:r>
              <a:rPr lang="zh-CN" altLang="en-US" dirty="0"/>
              <a:t>）</a:t>
            </a:r>
            <a:endParaRPr lang="en-US" altLang="zh-CN" dirty="0"/>
          </a:p>
          <a:p>
            <a:pPr lvl="1"/>
            <a:r>
              <a:rPr lang="zh-CN" altLang="en-US" dirty="0"/>
              <a:t>中国共产党人深刻认识到，</a:t>
            </a:r>
            <a:r>
              <a:rPr lang="zh-CN" altLang="en-US" dirty="0">
                <a:solidFill>
                  <a:srgbClr val="C00000"/>
                </a:solidFill>
              </a:rPr>
              <a:t>劳动要真正深入</a:t>
            </a:r>
            <a:br>
              <a:rPr lang="en-US" altLang="zh-CN" dirty="0">
                <a:solidFill>
                  <a:srgbClr val="C00000"/>
                </a:solidFill>
              </a:rPr>
            </a:br>
            <a:r>
              <a:rPr lang="zh-CN" altLang="en-US" dirty="0">
                <a:solidFill>
                  <a:srgbClr val="C00000"/>
                </a:solidFill>
              </a:rPr>
              <a:t>到群众中去，必须从教育入手</a:t>
            </a:r>
            <a:r>
              <a:rPr lang="zh-CN" altLang="en-US" dirty="0"/>
              <a:t>，把劳动和教育充分结合起来，这也成为劳动教育的重要渊源。</a:t>
            </a:r>
            <a:endParaRPr lang="en-US" altLang="zh-C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（二）马克思主义劳动观中国化的理论成果</a:t>
            </a:r>
            <a:endParaRPr lang="zh-CN" altLang="en-US" dirty="0"/>
          </a:p>
        </p:txBody>
      </p:sp>
      <p:sp>
        <p:nvSpPr>
          <p:cNvPr id="3" name="内容占位符 2"/>
          <p:cNvSpPr>
            <a:spLocks noGrp="1"/>
          </p:cNvSpPr>
          <p:nvPr>
            <p:ph sz="half" idx="1"/>
          </p:nvPr>
        </p:nvSpPr>
        <p:spPr/>
        <p:txBody>
          <a:bodyPr/>
          <a:lstStyle/>
          <a:p>
            <a:r>
              <a:rPr lang="zh-CN" altLang="en-US" dirty="0"/>
              <a:t>本章学习目标</a:t>
            </a:r>
            <a:endParaRPr lang="en-US" altLang="zh-CN" dirty="0"/>
          </a:p>
          <a:p>
            <a:pPr lvl="1"/>
            <a:r>
              <a:rPr lang="en-US" altLang="zh-CN" dirty="0"/>
              <a:t>1.</a:t>
            </a:r>
            <a:r>
              <a:rPr lang="zh-CN" altLang="en-US" dirty="0"/>
              <a:t>把握马克思主义</a:t>
            </a:r>
            <a:br>
              <a:rPr lang="en-US" altLang="zh-CN" dirty="0"/>
            </a:br>
            <a:r>
              <a:rPr lang="zh-CN" altLang="en-US" dirty="0"/>
              <a:t>劳动观的基本内涵</a:t>
            </a:r>
            <a:endParaRPr lang="en-US" altLang="zh-CN" dirty="0"/>
          </a:p>
          <a:p>
            <a:pPr lvl="1"/>
            <a:r>
              <a:rPr lang="en-US" altLang="zh-CN" dirty="0">
                <a:solidFill>
                  <a:srgbClr val="C00000"/>
                </a:solidFill>
              </a:rPr>
              <a:t>2,</a:t>
            </a:r>
            <a:r>
              <a:rPr lang="zh-CN" altLang="en-US" dirty="0">
                <a:solidFill>
                  <a:srgbClr val="C00000"/>
                </a:solidFill>
              </a:rPr>
              <a:t>把握习近平新时代劳动观的思想内涵</a:t>
            </a:r>
            <a:endParaRPr lang="en-US" altLang="zh-CN" dirty="0">
              <a:solidFill>
                <a:srgbClr val="C00000"/>
              </a:solidFill>
            </a:endParaRPr>
          </a:p>
          <a:p>
            <a:pPr lvl="1"/>
            <a:r>
              <a:rPr lang="en-US" altLang="zh-CN" dirty="0"/>
              <a:t>3.</a:t>
            </a:r>
            <a:r>
              <a:rPr lang="zh-CN" altLang="en-US" dirty="0"/>
              <a:t>运用马克思主义</a:t>
            </a:r>
            <a:br>
              <a:rPr lang="en-US" altLang="zh-CN" dirty="0"/>
            </a:br>
            <a:r>
              <a:rPr lang="zh-CN" altLang="en-US" dirty="0"/>
              <a:t>劳动观分析劳动教育的“时代之问”</a:t>
            </a:r>
            <a:endParaRPr lang="zh-CN" altLang="en-US" dirty="0"/>
          </a:p>
        </p:txBody>
      </p:sp>
      <p:sp>
        <p:nvSpPr>
          <p:cNvPr id="6" name="内容占位符 5"/>
          <p:cNvSpPr>
            <a:spLocks noGrp="1"/>
          </p:cNvSpPr>
          <p:nvPr>
            <p:ph sz="half" idx="2"/>
          </p:nvPr>
        </p:nvSpPr>
        <p:spPr/>
        <p:txBody>
          <a:bodyPr/>
          <a:lstStyle/>
          <a:p>
            <a:r>
              <a:rPr lang="en-US" altLang="zh-CN" dirty="0"/>
              <a:t>3.</a:t>
            </a:r>
            <a:r>
              <a:rPr lang="zh-CN" altLang="en-US" dirty="0"/>
              <a:t>关于充分发挥劳动模范的示范带动作用</a:t>
            </a:r>
            <a:endParaRPr lang="en-US" altLang="zh-CN" dirty="0"/>
          </a:p>
          <a:p>
            <a:pPr lvl="1"/>
            <a:r>
              <a:rPr lang="zh-CN" altLang="en-US" dirty="0">
                <a:solidFill>
                  <a:srgbClr val="C00000"/>
                </a:solidFill>
              </a:rPr>
              <a:t>弘扬劳模精神</a:t>
            </a:r>
            <a:r>
              <a:rPr lang="zh-CN" altLang="en-US" dirty="0"/>
              <a:t>在中国共产党人的劳动观中</a:t>
            </a:r>
            <a:br>
              <a:rPr lang="en-US" altLang="zh-CN" dirty="0"/>
            </a:br>
            <a:r>
              <a:rPr lang="zh-CN" altLang="en-US" dirty="0"/>
              <a:t>占有重要地位。</a:t>
            </a:r>
            <a:endParaRPr lang="en-US" altLang="zh-CN" dirty="0"/>
          </a:p>
          <a:p>
            <a:pPr lvl="1"/>
            <a:r>
              <a:rPr lang="zh-CN" altLang="en-US" dirty="0"/>
              <a:t>在新时代，习近平对弘扬劳模精神、发挥劳模作用作出过一系列重要论述，盛赞劳动模范是“民族的精英、人民的楷模，是共和国的功臣”，并把发挥劳动模范的作用放在党治国理政全局的战略高度。（</a:t>
            </a:r>
            <a:r>
              <a:rPr lang="en-US" altLang="zh-CN" dirty="0"/>
              <a:t>p.13</a:t>
            </a:r>
            <a:r>
              <a:rPr lang="zh-CN" altLang="en-US" dirty="0"/>
              <a:t>）</a:t>
            </a:r>
            <a:endParaRPr lang="en-US" altLang="zh-CN"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（三）习近平新时代劳动观的思想内涵</a:t>
            </a:r>
            <a:endParaRPr lang="zh-CN" altLang="en-US" dirty="0"/>
          </a:p>
        </p:txBody>
      </p:sp>
      <p:sp>
        <p:nvSpPr>
          <p:cNvPr id="3" name="内容占位符 2"/>
          <p:cNvSpPr>
            <a:spLocks noGrp="1"/>
          </p:cNvSpPr>
          <p:nvPr>
            <p:ph sz="half" idx="1"/>
          </p:nvPr>
        </p:nvSpPr>
        <p:spPr/>
        <p:txBody>
          <a:bodyPr>
            <a:normAutofit/>
          </a:bodyPr>
          <a:lstStyle/>
          <a:p>
            <a:r>
              <a:rPr lang="zh-CN" altLang="en-US" dirty="0"/>
              <a:t>本章学习目标</a:t>
            </a:r>
            <a:endParaRPr lang="en-US" altLang="zh-CN" dirty="0"/>
          </a:p>
          <a:p>
            <a:pPr lvl="1"/>
            <a:r>
              <a:rPr lang="en-US" altLang="zh-CN" dirty="0"/>
              <a:t>1.</a:t>
            </a:r>
            <a:r>
              <a:rPr lang="zh-CN" altLang="en-US" dirty="0"/>
              <a:t>把握马克思主义</a:t>
            </a:r>
            <a:br>
              <a:rPr lang="en-US" altLang="zh-CN" dirty="0"/>
            </a:br>
            <a:r>
              <a:rPr lang="zh-CN" altLang="en-US" dirty="0"/>
              <a:t>劳动观的基本内涵</a:t>
            </a:r>
            <a:endParaRPr lang="en-US" altLang="zh-CN" dirty="0"/>
          </a:p>
          <a:p>
            <a:pPr lvl="1"/>
            <a:r>
              <a:rPr lang="en-US" altLang="zh-CN" dirty="0">
                <a:solidFill>
                  <a:srgbClr val="C00000"/>
                </a:solidFill>
              </a:rPr>
              <a:t>2,</a:t>
            </a:r>
            <a:r>
              <a:rPr lang="zh-CN" altLang="en-US" dirty="0">
                <a:solidFill>
                  <a:srgbClr val="C00000"/>
                </a:solidFill>
              </a:rPr>
              <a:t>把握习近平新时代劳动观的思想内涵</a:t>
            </a:r>
            <a:endParaRPr lang="en-US" altLang="zh-CN" dirty="0">
              <a:solidFill>
                <a:srgbClr val="C00000"/>
              </a:solidFill>
            </a:endParaRPr>
          </a:p>
          <a:p>
            <a:pPr lvl="1"/>
            <a:r>
              <a:rPr lang="en-US" altLang="zh-CN" dirty="0"/>
              <a:t>3.</a:t>
            </a:r>
            <a:r>
              <a:rPr lang="zh-CN" altLang="en-US" dirty="0"/>
              <a:t>运用马克思主义</a:t>
            </a:r>
            <a:br>
              <a:rPr lang="en-US" altLang="zh-CN" dirty="0"/>
            </a:br>
            <a:r>
              <a:rPr lang="zh-CN" altLang="en-US" dirty="0"/>
              <a:t>劳动观分析劳动教育的“时代之问”</a:t>
            </a:r>
            <a:endParaRPr lang="zh-CN" altLang="en-US" dirty="0"/>
          </a:p>
        </p:txBody>
      </p:sp>
      <p:sp>
        <p:nvSpPr>
          <p:cNvPr id="7" name="内容占位符 6"/>
          <p:cNvSpPr>
            <a:spLocks noGrp="1"/>
          </p:cNvSpPr>
          <p:nvPr>
            <p:ph sz="half" idx="2"/>
          </p:nvPr>
        </p:nvSpPr>
        <p:spPr/>
        <p:txBody>
          <a:bodyPr>
            <a:normAutofit/>
          </a:bodyPr>
          <a:lstStyle/>
          <a:p>
            <a:r>
              <a:rPr lang="zh-CN" altLang="en-US" dirty="0">
                <a:solidFill>
                  <a:srgbClr val="C00000"/>
                </a:solidFill>
              </a:rPr>
              <a:t>习近平新时代劳动观</a:t>
            </a:r>
            <a:endParaRPr lang="en-US" altLang="zh-CN" dirty="0">
              <a:solidFill>
                <a:srgbClr val="C00000"/>
              </a:solidFill>
            </a:endParaRPr>
          </a:p>
          <a:p>
            <a:pPr lvl="1"/>
            <a:r>
              <a:rPr lang="zh-CN" altLang="en-US" dirty="0"/>
              <a:t>中国特色社会主义进入新时代，以习近平同志为核心的党中央把马克思主义劳动观与中国时代发展和时代特征相结合，</a:t>
            </a:r>
            <a:r>
              <a:rPr lang="en-US" altLang="zh-CN" dirty="0"/>
              <a:t>……</a:t>
            </a:r>
            <a:r>
              <a:rPr lang="zh-CN" altLang="en-US" dirty="0"/>
              <a:t>，创立了习近平新时代劳动观。</a:t>
            </a:r>
            <a:endParaRPr lang="en-US" altLang="zh-CN" dirty="0"/>
          </a:p>
          <a:p>
            <a:pPr lvl="1"/>
            <a:r>
              <a:rPr lang="zh-CN" altLang="en-US" dirty="0"/>
              <a:t>习近平新时代劳动观与马克思主义劳动观一脉相承，继承了其核心思想，同时又融入了中国元素、凸显了时代特点，创造性发展了马克思主义劳动学说。（</a:t>
            </a:r>
            <a:r>
              <a:rPr lang="en-US" altLang="zh-CN" dirty="0"/>
              <a:t>p.14</a:t>
            </a:r>
            <a:r>
              <a:rPr lang="zh-CN" altLang="en-US" dirty="0"/>
              <a:t>）</a:t>
            </a:r>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（三）习近平新时代劳动观的思想内涵</a:t>
            </a:r>
            <a:endParaRPr lang="zh-CN" altLang="en-US" dirty="0"/>
          </a:p>
        </p:txBody>
      </p:sp>
      <p:sp>
        <p:nvSpPr>
          <p:cNvPr id="3" name="内容占位符 2"/>
          <p:cNvSpPr>
            <a:spLocks noGrp="1"/>
          </p:cNvSpPr>
          <p:nvPr>
            <p:ph sz="half" idx="1"/>
          </p:nvPr>
        </p:nvSpPr>
        <p:spPr/>
        <p:txBody>
          <a:bodyPr>
            <a:normAutofit/>
          </a:bodyPr>
          <a:lstStyle/>
          <a:p>
            <a:r>
              <a:rPr lang="zh-CN" altLang="en-US" dirty="0"/>
              <a:t>本章学习目标</a:t>
            </a:r>
            <a:endParaRPr lang="en-US" altLang="zh-CN" dirty="0"/>
          </a:p>
          <a:p>
            <a:pPr lvl="1"/>
            <a:r>
              <a:rPr lang="en-US" altLang="zh-CN" dirty="0"/>
              <a:t>1.</a:t>
            </a:r>
            <a:r>
              <a:rPr lang="zh-CN" altLang="en-US" dirty="0"/>
              <a:t>把握马克思主义</a:t>
            </a:r>
            <a:br>
              <a:rPr lang="en-US" altLang="zh-CN" dirty="0"/>
            </a:br>
            <a:r>
              <a:rPr lang="zh-CN" altLang="en-US" dirty="0"/>
              <a:t>劳动观的基本内涵</a:t>
            </a:r>
            <a:endParaRPr lang="en-US" altLang="zh-CN" dirty="0"/>
          </a:p>
          <a:p>
            <a:pPr lvl="1"/>
            <a:r>
              <a:rPr lang="en-US" altLang="zh-CN" dirty="0">
                <a:solidFill>
                  <a:srgbClr val="C00000"/>
                </a:solidFill>
              </a:rPr>
              <a:t>2,</a:t>
            </a:r>
            <a:r>
              <a:rPr lang="zh-CN" altLang="en-US" dirty="0">
                <a:solidFill>
                  <a:srgbClr val="C00000"/>
                </a:solidFill>
              </a:rPr>
              <a:t>把握习近平新时代劳动观的思想内涵</a:t>
            </a:r>
            <a:endParaRPr lang="en-US" altLang="zh-CN" dirty="0">
              <a:solidFill>
                <a:srgbClr val="C00000"/>
              </a:solidFill>
            </a:endParaRPr>
          </a:p>
          <a:p>
            <a:pPr lvl="1"/>
            <a:r>
              <a:rPr lang="en-US" altLang="zh-CN" dirty="0"/>
              <a:t>3.</a:t>
            </a:r>
            <a:r>
              <a:rPr lang="zh-CN" altLang="en-US" dirty="0"/>
              <a:t>运用马克思主义</a:t>
            </a:r>
            <a:br>
              <a:rPr lang="en-US" altLang="zh-CN" dirty="0"/>
            </a:br>
            <a:r>
              <a:rPr lang="zh-CN" altLang="en-US" dirty="0"/>
              <a:t>劳动观分析劳动教育的“时代之问”</a:t>
            </a:r>
            <a:endParaRPr lang="zh-CN" altLang="en-US" dirty="0"/>
          </a:p>
        </p:txBody>
      </p:sp>
      <p:sp>
        <p:nvSpPr>
          <p:cNvPr id="7" name="内容占位符 6"/>
          <p:cNvSpPr>
            <a:spLocks noGrp="1"/>
          </p:cNvSpPr>
          <p:nvPr>
            <p:ph sz="half" idx="2"/>
          </p:nvPr>
        </p:nvSpPr>
        <p:spPr/>
        <p:txBody>
          <a:bodyPr>
            <a:normAutofit/>
          </a:bodyPr>
          <a:lstStyle/>
          <a:p>
            <a:r>
              <a:rPr lang="en-US" altLang="zh-CN" dirty="0"/>
              <a:t>1.</a:t>
            </a:r>
            <a:r>
              <a:rPr lang="zh-CN" altLang="en-US" dirty="0"/>
              <a:t>劳动历史论</a:t>
            </a:r>
            <a:endParaRPr lang="en-US" altLang="zh-CN" dirty="0"/>
          </a:p>
          <a:p>
            <a:pPr lvl="1"/>
            <a:r>
              <a:rPr lang="zh-CN" altLang="en-US" dirty="0"/>
              <a:t>劳动创造世界、劳动开创未来。</a:t>
            </a:r>
            <a:r>
              <a:rPr lang="en-US" altLang="zh-CN" dirty="0"/>
              <a:t>……</a:t>
            </a:r>
            <a:r>
              <a:rPr lang="zh-CN" altLang="en-US" dirty="0"/>
              <a:t>。</a:t>
            </a:r>
            <a:r>
              <a:rPr lang="zh-CN" altLang="en-US" dirty="0">
                <a:solidFill>
                  <a:srgbClr val="C00000"/>
                </a:solidFill>
              </a:rPr>
              <a:t>离开</a:t>
            </a:r>
            <a:br>
              <a:rPr lang="en-US" altLang="zh-CN" dirty="0">
                <a:solidFill>
                  <a:srgbClr val="C00000"/>
                </a:solidFill>
              </a:rPr>
            </a:br>
            <a:r>
              <a:rPr lang="zh-CN" altLang="en-US" dirty="0">
                <a:solidFill>
                  <a:srgbClr val="C00000"/>
                </a:solidFill>
              </a:rPr>
              <a:t>劳动，人类将失去推动世界发展进程的力量</a:t>
            </a:r>
            <a:r>
              <a:rPr lang="zh-CN" altLang="en-US" dirty="0"/>
              <a:t>，甚至造成人的精神的蜕变，人类的一切梦想，将沦为镜花水月。</a:t>
            </a:r>
            <a:endParaRPr lang="en-US" altLang="zh-CN" dirty="0"/>
          </a:p>
          <a:p>
            <a:pPr lvl="1"/>
            <a:r>
              <a:rPr lang="zh-CN" altLang="en-US" dirty="0"/>
              <a:t>基于历史的视角，正是劳动开启了人类创造世界的大门，在通往人类梦想的道路上，只有劳动，才能让人类梦想之花绚丽绽放。 （</a:t>
            </a:r>
            <a:r>
              <a:rPr lang="en-US" altLang="zh-CN" dirty="0"/>
              <a:t>p.15</a:t>
            </a:r>
            <a:r>
              <a:rPr lang="zh-CN" altLang="en-US" dirty="0"/>
              <a:t>）</a:t>
            </a:r>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（三）习近平新时代劳动观的思想内涵</a:t>
            </a:r>
            <a:endParaRPr lang="zh-CN" altLang="en-US" dirty="0"/>
          </a:p>
        </p:txBody>
      </p:sp>
      <p:sp>
        <p:nvSpPr>
          <p:cNvPr id="3" name="内容占位符 2"/>
          <p:cNvSpPr>
            <a:spLocks noGrp="1"/>
          </p:cNvSpPr>
          <p:nvPr>
            <p:ph sz="half" idx="1"/>
          </p:nvPr>
        </p:nvSpPr>
        <p:spPr/>
        <p:txBody>
          <a:bodyPr>
            <a:normAutofit/>
          </a:bodyPr>
          <a:lstStyle/>
          <a:p>
            <a:r>
              <a:rPr lang="zh-CN" altLang="en-US" dirty="0"/>
              <a:t>本章学习目标</a:t>
            </a:r>
            <a:endParaRPr lang="en-US" altLang="zh-CN" dirty="0"/>
          </a:p>
          <a:p>
            <a:pPr lvl="1"/>
            <a:r>
              <a:rPr lang="en-US" altLang="zh-CN" dirty="0"/>
              <a:t>1.</a:t>
            </a:r>
            <a:r>
              <a:rPr lang="zh-CN" altLang="en-US" dirty="0"/>
              <a:t>把握马克思主义</a:t>
            </a:r>
            <a:br>
              <a:rPr lang="en-US" altLang="zh-CN" dirty="0"/>
            </a:br>
            <a:r>
              <a:rPr lang="zh-CN" altLang="en-US" dirty="0"/>
              <a:t>劳动观的基本内涵</a:t>
            </a:r>
            <a:endParaRPr lang="en-US" altLang="zh-CN" dirty="0"/>
          </a:p>
          <a:p>
            <a:pPr lvl="1"/>
            <a:r>
              <a:rPr lang="en-US" altLang="zh-CN" dirty="0">
                <a:solidFill>
                  <a:srgbClr val="C00000"/>
                </a:solidFill>
              </a:rPr>
              <a:t>2,</a:t>
            </a:r>
            <a:r>
              <a:rPr lang="zh-CN" altLang="en-US" dirty="0">
                <a:solidFill>
                  <a:srgbClr val="C00000"/>
                </a:solidFill>
              </a:rPr>
              <a:t>把握习近平新时代劳动观的思想内涵</a:t>
            </a:r>
            <a:endParaRPr lang="en-US" altLang="zh-CN" dirty="0">
              <a:solidFill>
                <a:srgbClr val="C00000"/>
              </a:solidFill>
            </a:endParaRPr>
          </a:p>
          <a:p>
            <a:pPr lvl="1"/>
            <a:r>
              <a:rPr lang="en-US" altLang="zh-CN" dirty="0"/>
              <a:t>3.</a:t>
            </a:r>
            <a:r>
              <a:rPr lang="zh-CN" altLang="en-US" dirty="0"/>
              <a:t>运用马克思主义</a:t>
            </a:r>
            <a:br>
              <a:rPr lang="en-US" altLang="zh-CN" dirty="0"/>
            </a:br>
            <a:r>
              <a:rPr lang="zh-CN" altLang="en-US" dirty="0"/>
              <a:t>劳动观分析劳动教育的“时代之问”</a:t>
            </a:r>
            <a:endParaRPr lang="zh-CN" altLang="en-US" dirty="0"/>
          </a:p>
        </p:txBody>
      </p:sp>
      <p:sp>
        <p:nvSpPr>
          <p:cNvPr id="7" name="内容占位符 6"/>
          <p:cNvSpPr>
            <a:spLocks noGrp="1"/>
          </p:cNvSpPr>
          <p:nvPr>
            <p:ph sz="half" idx="2"/>
          </p:nvPr>
        </p:nvSpPr>
        <p:spPr/>
        <p:txBody>
          <a:bodyPr>
            <a:normAutofit/>
          </a:bodyPr>
          <a:lstStyle/>
          <a:p>
            <a:r>
              <a:rPr lang="en-US" altLang="zh-CN" dirty="0"/>
              <a:t>2.</a:t>
            </a:r>
            <a:r>
              <a:rPr lang="zh-CN" altLang="en-US" dirty="0"/>
              <a:t>劳动价值论</a:t>
            </a:r>
            <a:endParaRPr lang="en-US" altLang="zh-CN" dirty="0"/>
          </a:p>
          <a:p>
            <a:pPr lvl="1"/>
            <a:r>
              <a:rPr lang="zh-CN" altLang="en-US" dirty="0"/>
              <a:t>从新时代劳动观的价值维度考察，</a:t>
            </a:r>
            <a:r>
              <a:rPr lang="zh-CN" altLang="en-US" dirty="0">
                <a:solidFill>
                  <a:srgbClr val="C00000"/>
                </a:solidFill>
              </a:rPr>
              <a:t>劳动具有价值创造和价值引领的双重特质</a:t>
            </a:r>
            <a:r>
              <a:rPr lang="zh-CN" altLang="en-US" dirty="0"/>
              <a:t>：一方面，劳动创造了物质财富，是价值创造的源泉；另一方面，劳动也创造了精神财富，具有价值引领的功能，劳模精神、劳动精神、工匠精神标定了新时代劳动者奋斗的精神坐标。 （</a:t>
            </a:r>
            <a:r>
              <a:rPr lang="en-US" altLang="zh-CN" dirty="0"/>
              <a:t>p.15</a:t>
            </a:r>
            <a:r>
              <a:rPr lang="zh-CN" altLang="en-US" dirty="0"/>
              <a:t>）</a:t>
            </a:r>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（三）习近平新时代劳动观的思想内涵</a:t>
            </a:r>
            <a:endParaRPr lang="zh-CN" altLang="en-US" dirty="0"/>
          </a:p>
        </p:txBody>
      </p:sp>
      <p:sp>
        <p:nvSpPr>
          <p:cNvPr id="3" name="内容占位符 2"/>
          <p:cNvSpPr>
            <a:spLocks noGrp="1"/>
          </p:cNvSpPr>
          <p:nvPr>
            <p:ph sz="half" idx="1"/>
          </p:nvPr>
        </p:nvSpPr>
        <p:spPr/>
        <p:txBody>
          <a:bodyPr>
            <a:normAutofit/>
          </a:bodyPr>
          <a:lstStyle/>
          <a:p>
            <a:r>
              <a:rPr lang="zh-CN" altLang="en-US" dirty="0"/>
              <a:t>本章学习目标</a:t>
            </a:r>
            <a:endParaRPr lang="en-US" altLang="zh-CN" dirty="0"/>
          </a:p>
          <a:p>
            <a:pPr lvl="1"/>
            <a:r>
              <a:rPr lang="en-US" altLang="zh-CN" dirty="0"/>
              <a:t>1.</a:t>
            </a:r>
            <a:r>
              <a:rPr lang="zh-CN" altLang="en-US" dirty="0"/>
              <a:t>把握马克思主义</a:t>
            </a:r>
            <a:br>
              <a:rPr lang="en-US" altLang="zh-CN" dirty="0"/>
            </a:br>
            <a:r>
              <a:rPr lang="zh-CN" altLang="en-US" dirty="0"/>
              <a:t>劳动观的基本内涵</a:t>
            </a:r>
            <a:endParaRPr lang="en-US" altLang="zh-CN" dirty="0"/>
          </a:p>
          <a:p>
            <a:pPr lvl="1"/>
            <a:r>
              <a:rPr lang="en-US" altLang="zh-CN" dirty="0">
                <a:solidFill>
                  <a:srgbClr val="C00000"/>
                </a:solidFill>
              </a:rPr>
              <a:t>2,</a:t>
            </a:r>
            <a:r>
              <a:rPr lang="zh-CN" altLang="en-US" dirty="0">
                <a:solidFill>
                  <a:srgbClr val="C00000"/>
                </a:solidFill>
              </a:rPr>
              <a:t>把握习近平新时代劳动观的思想内涵</a:t>
            </a:r>
            <a:endParaRPr lang="en-US" altLang="zh-CN" dirty="0">
              <a:solidFill>
                <a:srgbClr val="C00000"/>
              </a:solidFill>
            </a:endParaRPr>
          </a:p>
          <a:p>
            <a:pPr lvl="1"/>
            <a:r>
              <a:rPr lang="en-US" altLang="zh-CN" dirty="0"/>
              <a:t>3.</a:t>
            </a:r>
            <a:r>
              <a:rPr lang="zh-CN" altLang="en-US" dirty="0"/>
              <a:t>运用马克思主义</a:t>
            </a:r>
            <a:br>
              <a:rPr lang="en-US" altLang="zh-CN" dirty="0"/>
            </a:br>
            <a:r>
              <a:rPr lang="zh-CN" altLang="en-US" dirty="0"/>
              <a:t>劳动观分析劳动教育的“时代之问”</a:t>
            </a:r>
            <a:endParaRPr lang="zh-CN" altLang="en-US" dirty="0"/>
          </a:p>
        </p:txBody>
      </p:sp>
      <p:sp>
        <p:nvSpPr>
          <p:cNvPr id="7" name="内容占位符 6"/>
          <p:cNvSpPr>
            <a:spLocks noGrp="1"/>
          </p:cNvSpPr>
          <p:nvPr>
            <p:ph sz="half" idx="2"/>
          </p:nvPr>
        </p:nvSpPr>
        <p:spPr/>
        <p:txBody>
          <a:bodyPr>
            <a:normAutofit/>
          </a:bodyPr>
          <a:lstStyle/>
          <a:p>
            <a:r>
              <a:rPr lang="en-US" altLang="zh-CN" dirty="0"/>
              <a:t>3.</a:t>
            </a:r>
            <a:r>
              <a:rPr lang="zh-CN" altLang="en-US" dirty="0"/>
              <a:t>劳动正义论</a:t>
            </a:r>
            <a:endParaRPr lang="en-US" altLang="zh-CN" dirty="0"/>
          </a:p>
          <a:p>
            <a:pPr lvl="1"/>
            <a:r>
              <a:rPr lang="zh-CN" altLang="en-US" dirty="0"/>
              <a:t>从新时代劳动观的正义维度来考察，</a:t>
            </a:r>
            <a:r>
              <a:rPr lang="zh-CN" altLang="en-US" dirty="0">
                <a:solidFill>
                  <a:srgbClr val="C00000"/>
                </a:solidFill>
              </a:rPr>
              <a:t>没有</a:t>
            </a:r>
            <a:br>
              <a:rPr lang="en-US" altLang="zh-CN" dirty="0">
                <a:solidFill>
                  <a:srgbClr val="C00000"/>
                </a:solidFill>
              </a:rPr>
            </a:br>
            <a:r>
              <a:rPr lang="zh-CN" altLang="en-US" dirty="0">
                <a:solidFill>
                  <a:srgbClr val="C00000"/>
                </a:solidFill>
              </a:rPr>
              <a:t>分配正义就没有劳动正义；没有劳动正义</a:t>
            </a:r>
            <a:br>
              <a:rPr lang="en-US" altLang="zh-CN" dirty="0">
                <a:solidFill>
                  <a:srgbClr val="C00000"/>
                </a:solidFill>
              </a:rPr>
            </a:br>
            <a:r>
              <a:rPr lang="zh-CN" altLang="en-US" dirty="0">
                <a:solidFill>
                  <a:srgbClr val="C00000"/>
                </a:solidFill>
              </a:rPr>
              <a:t>就没有社会正义</a:t>
            </a:r>
            <a:r>
              <a:rPr lang="zh-CN" altLang="en-US" dirty="0"/>
              <a:t>。</a:t>
            </a:r>
            <a:endParaRPr lang="en-US" altLang="zh-CN" dirty="0"/>
          </a:p>
          <a:p>
            <a:pPr lvl="1"/>
            <a:r>
              <a:rPr lang="zh-CN" altLang="en-US" dirty="0"/>
              <a:t>共建共享劳动成果、实现人民共同富裕，</a:t>
            </a:r>
            <a:br>
              <a:rPr lang="en-US" altLang="zh-CN" dirty="0"/>
            </a:br>
            <a:r>
              <a:rPr lang="zh-CN" altLang="en-US" dirty="0"/>
              <a:t>是自古以来我国劳动人民的一个基本理想，也是中国特色社会主义的本质属性和必然</a:t>
            </a:r>
            <a:br>
              <a:rPr lang="en-US" altLang="zh-CN" dirty="0"/>
            </a:br>
            <a:r>
              <a:rPr lang="zh-CN" altLang="en-US" dirty="0"/>
              <a:t>要求。（</a:t>
            </a:r>
            <a:r>
              <a:rPr lang="en-US" altLang="zh-CN" dirty="0"/>
              <a:t>p.16</a:t>
            </a:r>
            <a:r>
              <a:rPr lang="zh-CN" altLang="en-US" dirty="0"/>
              <a:t>）</a:t>
            </a:r>
            <a:endParaRPr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（三）习近平新时代劳动观的思想内涵</a:t>
            </a:r>
            <a:endParaRPr lang="zh-CN" altLang="en-US" dirty="0"/>
          </a:p>
        </p:txBody>
      </p:sp>
      <p:sp>
        <p:nvSpPr>
          <p:cNvPr id="3" name="内容占位符 2"/>
          <p:cNvSpPr>
            <a:spLocks noGrp="1"/>
          </p:cNvSpPr>
          <p:nvPr>
            <p:ph sz="half" idx="1"/>
          </p:nvPr>
        </p:nvSpPr>
        <p:spPr/>
        <p:txBody>
          <a:bodyPr>
            <a:normAutofit/>
          </a:bodyPr>
          <a:lstStyle/>
          <a:p>
            <a:r>
              <a:rPr lang="zh-CN" altLang="en-US" dirty="0"/>
              <a:t>本章学习目标</a:t>
            </a:r>
            <a:endParaRPr lang="en-US" altLang="zh-CN" dirty="0"/>
          </a:p>
          <a:p>
            <a:pPr lvl="1"/>
            <a:r>
              <a:rPr lang="en-US" altLang="zh-CN" dirty="0"/>
              <a:t>1.</a:t>
            </a:r>
            <a:r>
              <a:rPr lang="zh-CN" altLang="en-US" dirty="0"/>
              <a:t>把握马克思主义</a:t>
            </a:r>
            <a:br>
              <a:rPr lang="en-US" altLang="zh-CN" dirty="0"/>
            </a:br>
            <a:r>
              <a:rPr lang="zh-CN" altLang="en-US" dirty="0"/>
              <a:t>劳动观的基本内涵</a:t>
            </a:r>
            <a:endParaRPr lang="en-US" altLang="zh-CN" dirty="0"/>
          </a:p>
          <a:p>
            <a:pPr lvl="1"/>
            <a:r>
              <a:rPr lang="en-US" altLang="zh-CN" dirty="0">
                <a:solidFill>
                  <a:srgbClr val="C00000"/>
                </a:solidFill>
              </a:rPr>
              <a:t>2,</a:t>
            </a:r>
            <a:r>
              <a:rPr lang="zh-CN" altLang="en-US" dirty="0">
                <a:solidFill>
                  <a:srgbClr val="C00000"/>
                </a:solidFill>
              </a:rPr>
              <a:t>把握习近平新时代劳动观的思想内涵</a:t>
            </a:r>
            <a:endParaRPr lang="en-US" altLang="zh-CN" dirty="0">
              <a:solidFill>
                <a:srgbClr val="C00000"/>
              </a:solidFill>
            </a:endParaRPr>
          </a:p>
          <a:p>
            <a:pPr lvl="1"/>
            <a:r>
              <a:rPr lang="en-US" altLang="zh-CN" dirty="0"/>
              <a:t>3.</a:t>
            </a:r>
            <a:r>
              <a:rPr lang="zh-CN" altLang="en-US" dirty="0"/>
              <a:t>运用马克思主义</a:t>
            </a:r>
            <a:br>
              <a:rPr lang="en-US" altLang="zh-CN" dirty="0"/>
            </a:br>
            <a:r>
              <a:rPr lang="zh-CN" altLang="en-US" dirty="0"/>
              <a:t>劳动观分析劳动教育的“时代之问”</a:t>
            </a:r>
            <a:endParaRPr lang="zh-CN" altLang="en-US" dirty="0"/>
          </a:p>
        </p:txBody>
      </p:sp>
      <p:sp>
        <p:nvSpPr>
          <p:cNvPr id="7" name="内容占位符 6"/>
          <p:cNvSpPr>
            <a:spLocks noGrp="1"/>
          </p:cNvSpPr>
          <p:nvPr>
            <p:ph sz="half" idx="2"/>
          </p:nvPr>
        </p:nvSpPr>
        <p:spPr/>
        <p:txBody>
          <a:bodyPr>
            <a:normAutofit/>
          </a:bodyPr>
          <a:lstStyle/>
          <a:p>
            <a:r>
              <a:rPr lang="en-US" altLang="zh-CN" dirty="0"/>
              <a:t>4.</a:t>
            </a:r>
            <a:r>
              <a:rPr lang="zh-CN" altLang="en-US" dirty="0"/>
              <a:t>劳动幸福论</a:t>
            </a:r>
            <a:endParaRPr lang="en-US" altLang="zh-CN" dirty="0"/>
          </a:p>
          <a:p>
            <a:pPr lvl="1"/>
            <a:r>
              <a:rPr lang="zh-CN" altLang="en-US" dirty="0"/>
              <a:t>劳动是实现美好生活、创造幸福的源泉。</a:t>
            </a:r>
            <a:endParaRPr lang="en-US" altLang="zh-CN" dirty="0"/>
          </a:p>
          <a:p>
            <a:pPr lvl="1"/>
            <a:r>
              <a:rPr lang="zh-CN" altLang="en-US" dirty="0"/>
              <a:t>幸福是一个总体性范畴，它意味着人总体</a:t>
            </a:r>
            <a:br>
              <a:rPr lang="en-US" altLang="zh-CN" dirty="0"/>
            </a:br>
            <a:r>
              <a:rPr lang="zh-CN" altLang="en-US" dirty="0"/>
              <a:t>上生活得美好。</a:t>
            </a:r>
            <a:r>
              <a:rPr lang="en-US" altLang="zh-CN" dirty="0"/>
              <a:t>……</a:t>
            </a:r>
            <a:r>
              <a:rPr lang="zh-CN" altLang="en-US" dirty="0"/>
              <a:t>。追求幸福的过程就</a:t>
            </a:r>
            <a:br>
              <a:rPr lang="en-US" altLang="zh-CN" dirty="0"/>
            </a:br>
            <a:r>
              <a:rPr lang="zh-CN" altLang="en-US" dirty="0"/>
              <a:t>是不满足于现状、不断追求和创造更美好</a:t>
            </a:r>
            <a:br>
              <a:rPr lang="en-US" altLang="zh-CN" dirty="0"/>
            </a:br>
            <a:r>
              <a:rPr lang="zh-CN" altLang="en-US" dirty="0"/>
              <a:t>生活的过程。</a:t>
            </a:r>
            <a:endParaRPr lang="en-US" altLang="zh-CN" dirty="0"/>
          </a:p>
          <a:p>
            <a:pPr lvl="1"/>
            <a:r>
              <a:rPr lang="zh-CN" altLang="en-US" dirty="0">
                <a:solidFill>
                  <a:srgbClr val="C00000"/>
                </a:solidFill>
              </a:rPr>
              <a:t>幸福都是努力奋斗的结果</a:t>
            </a:r>
            <a:r>
              <a:rPr lang="zh-CN" altLang="en-US" dirty="0"/>
              <a:t>。人世间的一切</a:t>
            </a:r>
            <a:br>
              <a:rPr lang="en-US" altLang="zh-CN" dirty="0"/>
            </a:br>
            <a:r>
              <a:rPr lang="zh-CN" altLang="en-US" dirty="0"/>
              <a:t>幸福都需要靠辛勤的劳动来创造。（</a:t>
            </a:r>
            <a:r>
              <a:rPr lang="en-US" altLang="zh-CN" dirty="0"/>
              <a:t>p.17</a:t>
            </a:r>
            <a:r>
              <a:rPr lang="zh-CN" altLang="en-US" dirty="0"/>
              <a:t>）</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（二）大中小学劳动教育</a:t>
            </a:r>
            <a:r>
              <a:rPr lang="en-US" altLang="zh-CN" dirty="0"/>
              <a:t>_</a:t>
            </a:r>
            <a:r>
              <a:rPr lang="zh-CN" altLang="en-US" dirty="0"/>
              <a:t>教育部</a:t>
            </a:r>
            <a:endParaRPr lang="zh-CN" altLang="en-US" dirty="0"/>
          </a:p>
        </p:txBody>
      </p:sp>
      <p:sp>
        <p:nvSpPr>
          <p:cNvPr id="3" name="内容占位符 2"/>
          <p:cNvSpPr>
            <a:spLocks noGrp="1"/>
          </p:cNvSpPr>
          <p:nvPr>
            <p:ph sz="half" idx="1"/>
          </p:nvPr>
        </p:nvSpPr>
        <p:spPr/>
        <p:txBody>
          <a:bodyPr>
            <a:normAutofit/>
          </a:bodyPr>
          <a:lstStyle/>
          <a:p>
            <a:r>
              <a:rPr lang="zh-CN" altLang="en-US" dirty="0"/>
              <a:t>时间：</a:t>
            </a:r>
            <a:r>
              <a:rPr lang="en-US" altLang="zh-CN" dirty="0"/>
              <a:t>2020.7.7</a:t>
            </a:r>
            <a:endParaRPr lang="en-US" altLang="zh-CN" dirty="0"/>
          </a:p>
          <a:p>
            <a:r>
              <a:rPr lang="zh-CN" altLang="en-US" dirty="0"/>
              <a:t>部门：教育部</a:t>
            </a:r>
            <a:endParaRPr lang="en-US" altLang="zh-CN" dirty="0"/>
          </a:p>
          <a:p>
            <a:r>
              <a:rPr lang="zh-CN" altLang="en-US" dirty="0"/>
              <a:t>文件：</a:t>
            </a:r>
            <a:endParaRPr lang="en-US" altLang="zh-CN" dirty="0"/>
          </a:p>
          <a:p>
            <a:pPr lvl="1"/>
            <a:r>
              <a:rPr lang="en-US" altLang="zh-CN" dirty="0"/>
              <a:t>《</a:t>
            </a:r>
            <a:r>
              <a:rPr lang="zh-CN" altLang="en-US" dirty="0"/>
              <a:t>大中小学劳动</a:t>
            </a:r>
            <a:br>
              <a:rPr lang="en-US" altLang="zh-CN" dirty="0"/>
            </a:br>
            <a:r>
              <a:rPr lang="zh-CN" altLang="en-US" dirty="0"/>
              <a:t>教育 指导纲要</a:t>
            </a:r>
            <a:br>
              <a:rPr lang="en-US" altLang="zh-CN" dirty="0"/>
            </a:br>
            <a:r>
              <a:rPr lang="zh-CN" altLang="en-US" dirty="0"/>
              <a:t>（试行）</a:t>
            </a:r>
            <a:r>
              <a:rPr lang="en-US" altLang="zh-CN" dirty="0"/>
              <a:t>》</a:t>
            </a:r>
            <a:endParaRPr lang="en-US" altLang="zh-CN" dirty="0"/>
          </a:p>
        </p:txBody>
      </p:sp>
      <p:pic>
        <p:nvPicPr>
          <p:cNvPr id="8" name="内容占位符 7"/>
          <p:cNvPicPr>
            <a:picLocks noGrp="1" noChangeAspect="1"/>
          </p:cNvPicPr>
          <p:nvPr>
            <p:ph sz="half" idx="2"/>
          </p:nvPr>
        </p:nvPicPr>
        <p:blipFill rotWithShape="1">
          <a:blip r:embed="rId1">
            <a:extLst>
              <a:ext uri="{28A0092B-C50C-407E-A947-70E740481C1C}">
                <a14:useLocalDpi xmlns:a14="http://schemas.microsoft.com/office/drawing/2010/main" val="0"/>
              </a:ext>
            </a:extLst>
          </a:blip>
          <a:srcRect t="4052" b="10336"/>
          <a:stretch>
            <a:fillRect/>
          </a:stretch>
        </p:blipFill>
        <p:spPr>
          <a:xfrm>
            <a:off x="3568409" y="1413336"/>
            <a:ext cx="8399067" cy="5040000"/>
          </a:xfr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（三）习近平新时代劳动观的思想内涵</a:t>
            </a:r>
            <a:endParaRPr lang="zh-CN" altLang="en-US" dirty="0"/>
          </a:p>
        </p:txBody>
      </p:sp>
      <p:sp>
        <p:nvSpPr>
          <p:cNvPr id="3" name="内容占位符 2"/>
          <p:cNvSpPr>
            <a:spLocks noGrp="1"/>
          </p:cNvSpPr>
          <p:nvPr>
            <p:ph sz="half" idx="1"/>
          </p:nvPr>
        </p:nvSpPr>
        <p:spPr/>
        <p:txBody>
          <a:bodyPr>
            <a:normAutofit/>
          </a:bodyPr>
          <a:lstStyle/>
          <a:p>
            <a:r>
              <a:rPr lang="zh-CN" altLang="en-US" dirty="0"/>
              <a:t>本章学习目标</a:t>
            </a:r>
            <a:endParaRPr lang="en-US" altLang="zh-CN" dirty="0"/>
          </a:p>
          <a:p>
            <a:pPr lvl="1"/>
            <a:r>
              <a:rPr lang="en-US" altLang="zh-CN" dirty="0"/>
              <a:t>1.</a:t>
            </a:r>
            <a:r>
              <a:rPr lang="zh-CN" altLang="en-US" dirty="0"/>
              <a:t>把握马克思主义</a:t>
            </a:r>
            <a:br>
              <a:rPr lang="en-US" altLang="zh-CN" dirty="0"/>
            </a:br>
            <a:r>
              <a:rPr lang="zh-CN" altLang="en-US" dirty="0"/>
              <a:t>劳动观的基本内涵</a:t>
            </a:r>
            <a:endParaRPr lang="en-US" altLang="zh-CN" dirty="0"/>
          </a:p>
          <a:p>
            <a:pPr lvl="1"/>
            <a:r>
              <a:rPr lang="en-US" altLang="zh-CN" dirty="0">
                <a:solidFill>
                  <a:srgbClr val="C00000"/>
                </a:solidFill>
              </a:rPr>
              <a:t>2,</a:t>
            </a:r>
            <a:r>
              <a:rPr lang="zh-CN" altLang="en-US" dirty="0">
                <a:solidFill>
                  <a:srgbClr val="C00000"/>
                </a:solidFill>
              </a:rPr>
              <a:t>把握习近平新时代劳动观的思想内涵</a:t>
            </a:r>
            <a:endParaRPr lang="en-US" altLang="zh-CN" dirty="0">
              <a:solidFill>
                <a:srgbClr val="C00000"/>
              </a:solidFill>
            </a:endParaRPr>
          </a:p>
          <a:p>
            <a:pPr lvl="1"/>
            <a:r>
              <a:rPr lang="en-US" altLang="zh-CN" dirty="0"/>
              <a:t>3.</a:t>
            </a:r>
            <a:r>
              <a:rPr lang="zh-CN" altLang="en-US" dirty="0"/>
              <a:t>运用马克思主义</a:t>
            </a:r>
            <a:br>
              <a:rPr lang="en-US" altLang="zh-CN" dirty="0"/>
            </a:br>
            <a:r>
              <a:rPr lang="zh-CN" altLang="en-US" dirty="0"/>
              <a:t>劳动观分析劳动教育的“时代之问”</a:t>
            </a:r>
            <a:endParaRPr lang="zh-CN" altLang="en-US" dirty="0"/>
          </a:p>
        </p:txBody>
      </p:sp>
      <p:sp>
        <p:nvSpPr>
          <p:cNvPr id="7" name="内容占位符 6"/>
          <p:cNvSpPr>
            <a:spLocks noGrp="1"/>
          </p:cNvSpPr>
          <p:nvPr>
            <p:ph sz="half" idx="2"/>
          </p:nvPr>
        </p:nvSpPr>
        <p:spPr>
          <a:xfrm>
            <a:off x="3575720" y="1124743"/>
            <a:ext cx="8352928" cy="5256585"/>
          </a:xfrm>
        </p:spPr>
        <p:txBody>
          <a:bodyPr>
            <a:normAutofit/>
          </a:bodyPr>
          <a:lstStyle/>
          <a:p>
            <a:r>
              <a:rPr lang="en-US" altLang="zh-CN" dirty="0"/>
              <a:t>5.</a:t>
            </a:r>
            <a:r>
              <a:rPr lang="zh-CN" altLang="en-US" dirty="0"/>
              <a:t>劳动教育论</a:t>
            </a:r>
            <a:endParaRPr lang="en-US" altLang="zh-CN" dirty="0"/>
          </a:p>
          <a:p>
            <a:pPr lvl="1"/>
            <a:r>
              <a:rPr lang="zh-CN" altLang="en-US" dirty="0"/>
              <a:t>劳动教育是立德树人的底层逻辑。在培养全面发展的社会主义建设者和接班人的教育体系中，</a:t>
            </a:r>
            <a:r>
              <a:rPr lang="zh-CN" altLang="en-US" dirty="0">
                <a:solidFill>
                  <a:srgbClr val="C00000"/>
                </a:solidFill>
              </a:rPr>
              <a:t>劳动教育既有树德、增智、强体、育美的综合</a:t>
            </a:r>
            <a:br>
              <a:rPr lang="en-US" altLang="zh-CN" dirty="0">
                <a:solidFill>
                  <a:srgbClr val="C00000"/>
                </a:solidFill>
              </a:rPr>
            </a:br>
            <a:r>
              <a:rPr lang="zh-CN" altLang="en-US" dirty="0">
                <a:solidFill>
                  <a:srgbClr val="C00000"/>
                </a:solidFill>
              </a:rPr>
              <a:t>育人价值，又有其他四育不可替代的独特价值</a:t>
            </a:r>
            <a:r>
              <a:rPr lang="zh-CN" altLang="en-US" dirty="0"/>
              <a:t>。</a:t>
            </a:r>
            <a:endParaRPr lang="en-US" altLang="zh-CN" dirty="0"/>
          </a:p>
          <a:p>
            <a:pPr lvl="1"/>
            <a:r>
              <a:rPr lang="zh-CN" altLang="en-US" dirty="0"/>
              <a:t>新时代加强劳动教育，是党和政府站在“如何培养人”“为谁培养人”及“培养什么样的人”的高度上，对社会主义教育方针、教育目标的</a:t>
            </a:r>
            <a:br>
              <a:rPr lang="en-US" altLang="zh-CN" dirty="0"/>
            </a:br>
            <a:r>
              <a:rPr lang="zh-CN" altLang="en-US" dirty="0"/>
              <a:t>完善和重构。（</a:t>
            </a:r>
            <a:r>
              <a:rPr lang="en-US" altLang="zh-CN" dirty="0"/>
              <a:t>pp.18-19</a:t>
            </a:r>
            <a:r>
              <a:rPr lang="zh-CN" altLang="en-US" dirty="0"/>
              <a:t>）</a:t>
            </a:r>
            <a:endParaRPr lang="zh-CN"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（四）马克思主义劳动观的时代之问</a:t>
            </a:r>
            <a:endParaRPr lang="zh-CN" altLang="en-US" dirty="0"/>
          </a:p>
        </p:txBody>
      </p:sp>
      <p:sp>
        <p:nvSpPr>
          <p:cNvPr id="3" name="内容占位符 2"/>
          <p:cNvSpPr>
            <a:spLocks noGrp="1"/>
          </p:cNvSpPr>
          <p:nvPr>
            <p:ph sz="half" idx="1"/>
          </p:nvPr>
        </p:nvSpPr>
        <p:spPr/>
        <p:txBody>
          <a:bodyPr/>
          <a:lstStyle/>
          <a:p>
            <a:r>
              <a:rPr lang="zh-CN" altLang="en-US" dirty="0"/>
              <a:t>本章学习目标</a:t>
            </a:r>
            <a:endParaRPr lang="en-US" altLang="zh-CN" dirty="0"/>
          </a:p>
          <a:p>
            <a:pPr lvl="1"/>
            <a:r>
              <a:rPr lang="en-US" altLang="zh-CN" dirty="0"/>
              <a:t>1.</a:t>
            </a:r>
            <a:r>
              <a:rPr lang="zh-CN" altLang="en-US" dirty="0"/>
              <a:t>把握马克思主义</a:t>
            </a:r>
            <a:br>
              <a:rPr lang="en-US" altLang="zh-CN" dirty="0"/>
            </a:br>
            <a:r>
              <a:rPr lang="zh-CN" altLang="en-US" dirty="0"/>
              <a:t>劳动观的基本内涵</a:t>
            </a:r>
            <a:endParaRPr lang="en-US" altLang="zh-CN" dirty="0"/>
          </a:p>
          <a:p>
            <a:pPr lvl="1"/>
            <a:r>
              <a:rPr lang="en-US" altLang="zh-CN" dirty="0"/>
              <a:t>2,</a:t>
            </a:r>
            <a:r>
              <a:rPr lang="zh-CN" altLang="en-US" dirty="0"/>
              <a:t>把握习近平新时代劳动观的思想内涵</a:t>
            </a:r>
            <a:endParaRPr lang="en-US" altLang="zh-CN" dirty="0"/>
          </a:p>
          <a:p>
            <a:pPr lvl="1"/>
            <a:r>
              <a:rPr lang="en-US" altLang="zh-CN" dirty="0">
                <a:solidFill>
                  <a:srgbClr val="C00000"/>
                </a:solidFill>
              </a:rPr>
              <a:t>3.</a:t>
            </a:r>
            <a:r>
              <a:rPr lang="zh-CN" altLang="en-US" dirty="0">
                <a:solidFill>
                  <a:srgbClr val="C00000"/>
                </a:solidFill>
              </a:rPr>
              <a:t>运用马克思主义</a:t>
            </a:r>
            <a:br>
              <a:rPr lang="en-US" altLang="zh-CN" dirty="0">
                <a:solidFill>
                  <a:srgbClr val="C00000"/>
                </a:solidFill>
              </a:rPr>
            </a:br>
            <a:r>
              <a:rPr lang="zh-CN" altLang="en-US" dirty="0">
                <a:solidFill>
                  <a:srgbClr val="C00000"/>
                </a:solidFill>
              </a:rPr>
              <a:t>劳动观分析劳动教育的“时代之问”</a:t>
            </a:r>
            <a:endParaRPr lang="zh-CN" altLang="en-US" dirty="0">
              <a:solidFill>
                <a:srgbClr val="C00000"/>
              </a:solidFill>
            </a:endParaRPr>
          </a:p>
        </p:txBody>
      </p:sp>
      <p:sp>
        <p:nvSpPr>
          <p:cNvPr id="6" name="内容占位符 5"/>
          <p:cNvSpPr>
            <a:spLocks noGrp="1"/>
          </p:cNvSpPr>
          <p:nvPr>
            <p:ph sz="half" idx="2"/>
          </p:nvPr>
        </p:nvSpPr>
        <p:spPr/>
        <p:txBody>
          <a:bodyPr/>
          <a:lstStyle/>
          <a:p>
            <a:r>
              <a:rPr lang="zh-CN" altLang="en-US" dirty="0">
                <a:solidFill>
                  <a:srgbClr val="C00000"/>
                </a:solidFill>
              </a:rPr>
              <a:t>马克思主义劳动观的运用</a:t>
            </a:r>
            <a:endParaRPr lang="en-US" altLang="zh-CN" dirty="0">
              <a:solidFill>
                <a:srgbClr val="C00000"/>
              </a:solidFill>
            </a:endParaRPr>
          </a:p>
          <a:p>
            <a:pPr lvl="1"/>
            <a:r>
              <a:rPr lang="zh-CN" altLang="en-US" dirty="0"/>
              <a:t>我们今天所处的时代已经和马克思生活的</a:t>
            </a:r>
            <a:br>
              <a:rPr lang="en-US" altLang="zh-CN" dirty="0"/>
            </a:br>
            <a:r>
              <a:rPr lang="zh-CN" altLang="en-US" dirty="0"/>
              <a:t>时代有很大的不同，马克思主义的劳动观</a:t>
            </a:r>
            <a:br>
              <a:rPr lang="en-US" altLang="zh-CN" dirty="0"/>
            </a:br>
            <a:r>
              <a:rPr lang="zh-CN" altLang="en-US" dirty="0"/>
              <a:t>是否依然具有解释力呢？这需要我们立足</a:t>
            </a:r>
            <a:br>
              <a:rPr lang="en-US" altLang="zh-CN" dirty="0"/>
            </a:br>
            <a:r>
              <a:rPr lang="en-US" altLang="zh-CN" dirty="0"/>
              <a:t>21</a:t>
            </a:r>
            <a:r>
              <a:rPr lang="zh-CN" altLang="en-US" dirty="0"/>
              <a:t>世纪经济、科技和文化发展状况，直面</a:t>
            </a:r>
            <a:br>
              <a:rPr lang="en-US" altLang="zh-CN" dirty="0"/>
            </a:br>
            <a:r>
              <a:rPr lang="zh-CN" altLang="en-US" dirty="0"/>
              <a:t>并回答马克思主义劳动观的“时代之问”。 （</a:t>
            </a:r>
            <a:r>
              <a:rPr lang="en-US" altLang="zh-CN" dirty="0"/>
              <a:t>p.19</a:t>
            </a:r>
            <a:r>
              <a:rPr lang="zh-CN" altLang="en-US" dirty="0"/>
              <a:t>）</a:t>
            </a:r>
            <a:endParaRPr lang="zh-CN"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（四）马克思主义劳动观的时代之问</a:t>
            </a:r>
            <a:endParaRPr lang="zh-CN" altLang="en-US" dirty="0"/>
          </a:p>
        </p:txBody>
      </p:sp>
      <p:sp>
        <p:nvSpPr>
          <p:cNvPr id="3" name="内容占位符 2"/>
          <p:cNvSpPr>
            <a:spLocks noGrp="1"/>
          </p:cNvSpPr>
          <p:nvPr>
            <p:ph sz="half" idx="1"/>
          </p:nvPr>
        </p:nvSpPr>
        <p:spPr/>
        <p:txBody>
          <a:bodyPr>
            <a:normAutofit/>
          </a:bodyPr>
          <a:lstStyle/>
          <a:p>
            <a:r>
              <a:rPr lang="zh-CN" altLang="en-US" dirty="0"/>
              <a:t>本章学习目标</a:t>
            </a:r>
            <a:endParaRPr lang="en-US" altLang="zh-CN" dirty="0"/>
          </a:p>
          <a:p>
            <a:pPr lvl="1"/>
            <a:r>
              <a:rPr lang="en-US" altLang="zh-CN" dirty="0"/>
              <a:t>1.</a:t>
            </a:r>
            <a:r>
              <a:rPr lang="zh-CN" altLang="en-US" dirty="0"/>
              <a:t>把握马克思主义</a:t>
            </a:r>
            <a:br>
              <a:rPr lang="en-US" altLang="zh-CN" dirty="0"/>
            </a:br>
            <a:r>
              <a:rPr lang="zh-CN" altLang="en-US" dirty="0"/>
              <a:t>劳动观的基本内涵</a:t>
            </a:r>
            <a:endParaRPr lang="en-US" altLang="zh-CN" dirty="0"/>
          </a:p>
          <a:p>
            <a:pPr lvl="1"/>
            <a:r>
              <a:rPr lang="en-US" altLang="zh-CN" dirty="0"/>
              <a:t>2,</a:t>
            </a:r>
            <a:r>
              <a:rPr lang="zh-CN" altLang="en-US" dirty="0"/>
              <a:t>把握习近平新时代劳动观的思想内涵</a:t>
            </a:r>
            <a:endParaRPr lang="en-US" altLang="zh-CN" dirty="0"/>
          </a:p>
          <a:p>
            <a:pPr lvl="1"/>
            <a:r>
              <a:rPr lang="en-US" altLang="zh-CN" dirty="0">
                <a:solidFill>
                  <a:srgbClr val="C00000"/>
                </a:solidFill>
              </a:rPr>
              <a:t>3.</a:t>
            </a:r>
            <a:r>
              <a:rPr lang="zh-CN" altLang="en-US" dirty="0">
                <a:solidFill>
                  <a:srgbClr val="C00000"/>
                </a:solidFill>
              </a:rPr>
              <a:t>运用马克思主义</a:t>
            </a:r>
            <a:br>
              <a:rPr lang="en-US" altLang="zh-CN" dirty="0">
                <a:solidFill>
                  <a:srgbClr val="C00000"/>
                </a:solidFill>
              </a:rPr>
            </a:br>
            <a:r>
              <a:rPr lang="zh-CN" altLang="en-US" dirty="0">
                <a:solidFill>
                  <a:srgbClr val="C00000"/>
                </a:solidFill>
              </a:rPr>
              <a:t>劳动观分析劳动教育的“时代之问”</a:t>
            </a:r>
            <a:endParaRPr lang="zh-CN" altLang="en-US" dirty="0">
              <a:solidFill>
                <a:srgbClr val="C00000"/>
              </a:solidFill>
            </a:endParaRPr>
          </a:p>
        </p:txBody>
      </p:sp>
      <p:sp>
        <p:nvSpPr>
          <p:cNvPr id="6" name="内容占位符 5"/>
          <p:cNvSpPr>
            <a:spLocks noGrp="1"/>
          </p:cNvSpPr>
          <p:nvPr>
            <p:ph sz="half" idx="2"/>
          </p:nvPr>
        </p:nvSpPr>
        <p:spPr>
          <a:xfrm>
            <a:off x="3863752" y="1124744"/>
            <a:ext cx="8064896" cy="5328592"/>
          </a:xfrm>
        </p:spPr>
        <p:txBody>
          <a:bodyPr>
            <a:normAutofit/>
          </a:bodyPr>
          <a:lstStyle/>
          <a:p>
            <a:r>
              <a:rPr lang="zh-CN" altLang="en-US" dirty="0"/>
              <a:t>时代之问</a:t>
            </a:r>
            <a:endParaRPr lang="en-US" altLang="zh-CN" dirty="0"/>
          </a:p>
          <a:p>
            <a:pPr lvl="1"/>
            <a:r>
              <a:rPr lang="en-US" altLang="zh-CN" dirty="0"/>
              <a:t>1.</a:t>
            </a:r>
            <a:r>
              <a:rPr lang="zh-CN" altLang="en-US" dirty="0"/>
              <a:t>机器换人”是可能的吗？</a:t>
            </a:r>
            <a:endParaRPr lang="en-US" altLang="zh-CN" dirty="0"/>
          </a:p>
          <a:p>
            <a:pPr lvl="1"/>
            <a:r>
              <a:rPr lang="en-US" altLang="zh-CN" dirty="0"/>
              <a:t>2.</a:t>
            </a:r>
            <a:r>
              <a:rPr lang="zh-CN" altLang="en-US" dirty="0"/>
              <a:t>资本家、企业家的“劳动”创造价值吗？</a:t>
            </a:r>
            <a:endParaRPr lang="en-US" altLang="zh-CN" dirty="0"/>
          </a:p>
          <a:p>
            <a:pPr lvl="1"/>
            <a:r>
              <a:rPr lang="en-US" altLang="zh-CN" dirty="0"/>
              <a:t>3.</a:t>
            </a:r>
            <a:r>
              <a:rPr lang="zh-CN" altLang="en-US" dirty="0">
                <a:solidFill>
                  <a:srgbClr val="C00000"/>
                </a:solidFill>
              </a:rPr>
              <a:t>实现共同富裕，该如何对待劳动与资本？</a:t>
            </a:r>
            <a:endParaRPr lang="en-US" altLang="zh-CN" dirty="0">
              <a:solidFill>
                <a:srgbClr val="C00000"/>
              </a:solidFill>
            </a:endParaRPr>
          </a:p>
          <a:p>
            <a:pPr lvl="2"/>
            <a:r>
              <a:rPr lang="zh-CN" altLang="en-US" dirty="0"/>
              <a:t>习近平指出：“共同富裕是社会主义的本质</a:t>
            </a:r>
            <a:br>
              <a:rPr lang="en-US" altLang="zh-CN" dirty="0"/>
            </a:br>
            <a:r>
              <a:rPr lang="zh-CN" altLang="en-US" dirty="0"/>
              <a:t>要求，是人民群众的共同期盼。</a:t>
            </a:r>
            <a:endParaRPr lang="en-US" altLang="zh-CN" dirty="0"/>
          </a:p>
          <a:p>
            <a:pPr lvl="2"/>
            <a:r>
              <a:rPr lang="zh-CN" altLang="en-US" dirty="0"/>
              <a:t>我们推动经济社会发展，归根结底是要实现</a:t>
            </a:r>
            <a:br>
              <a:rPr lang="en-US" altLang="zh-CN" dirty="0"/>
            </a:br>
            <a:r>
              <a:rPr lang="zh-CN" altLang="en-US" dirty="0"/>
              <a:t>全体人民共同富裕。” （</a:t>
            </a:r>
            <a:r>
              <a:rPr lang="en-US" altLang="zh-CN" dirty="0"/>
              <a:t>p.23</a:t>
            </a:r>
            <a:r>
              <a:rPr lang="zh-CN" altLang="en-US" dirty="0"/>
              <a:t>）</a:t>
            </a:r>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（四）马克思主义劳动观的时代之问</a:t>
            </a:r>
            <a:endParaRPr lang="zh-CN" altLang="en-US" dirty="0"/>
          </a:p>
        </p:txBody>
      </p:sp>
      <p:sp>
        <p:nvSpPr>
          <p:cNvPr id="3" name="内容占位符 2"/>
          <p:cNvSpPr>
            <a:spLocks noGrp="1"/>
          </p:cNvSpPr>
          <p:nvPr>
            <p:ph sz="half" idx="1"/>
          </p:nvPr>
        </p:nvSpPr>
        <p:spPr/>
        <p:txBody>
          <a:bodyPr>
            <a:normAutofit/>
          </a:bodyPr>
          <a:lstStyle/>
          <a:p>
            <a:r>
              <a:rPr lang="zh-CN" altLang="en-US" dirty="0"/>
              <a:t>本章学习目标</a:t>
            </a:r>
            <a:endParaRPr lang="en-US" altLang="zh-CN" dirty="0"/>
          </a:p>
          <a:p>
            <a:pPr lvl="1"/>
            <a:r>
              <a:rPr lang="en-US" altLang="zh-CN" dirty="0"/>
              <a:t>1.</a:t>
            </a:r>
            <a:r>
              <a:rPr lang="zh-CN" altLang="en-US" dirty="0"/>
              <a:t>把握马克思主义</a:t>
            </a:r>
            <a:br>
              <a:rPr lang="en-US" altLang="zh-CN" dirty="0"/>
            </a:br>
            <a:r>
              <a:rPr lang="zh-CN" altLang="en-US" dirty="0"/>
              <a:t>劳动观的基本内涵</a:t>
            </a:r>
            <a:endParaRPr lang="en-US" altLang="zh-CN" dirty="0"/>
          </a:p>
          <a:p>
            <a:pPr lvl="1"/>
            <a:r>
              <a:rPr lang="en-US" altLang="zh-CN" dirty="0"/>
              <a:t>2,</a:t>
            </a:r>
            <a:r>
              <a:rPr lang="zh-CN" altLang="en-US" dirty="0"/>
              <a:t>把握习近平新时代劳动观的思想内涵</a:t>
            </a:r>
            <a:endParaRPr lang="en-US" altLang="zh-CN" dirty="0"/>
          </a:p>
          <a:p>
            <a:pPr lvl="1"/>
            <a:r>
              <a:rPr lang="en-US" altLang="zh-CN" dirty="0">
                <a:solidFill>
                  <a:srgbClr val="C00000"/>
                </a:solidFill>
              </a:rPr>
              <a:t>3.</a:t>
            </a:r>
            <a:r>
              <a:rPr lang="zh-CN" altLang="en-US" dirty="0">
                <a:solidFill>
                  <a:srgbClr val="C00000"/>
                </a:solidFill>
              </a:rPr>
              <a:t>运用马克思主义</a:t>
            </a:r>
            <a:br>
              <a:rPr lang="en-US" altLang="zh-CN" dirty="0">
                <a:solidFill>
                  <a:srgbClr val="C00000"/>
                </a:solidFill>
              </a:rPr>
            </a:br>
            <a:r>
              <a:rPr lang="zh-CN" altLang="en-US" dirty="0">
                <a:solidFill>
                  <a:srgbClr val="C00000"/>
                </a:solidFill>
              </a:rPr>
              <a:t>劳动观分析劳动教育的“时代之问”</a:t>
            </a:r>
            <a:endParaRPr lang="zh-CN" altLang="en-US" dirty="0">
              <a:solidFill>
                <a:srgbClr val="C00000"/>
              </a:solidFill>
            </a:endParaRPr>
          </a:p>
        </p:txBody>
      </p:sp>
      <p:sp>
        <p:nvSpPr>
          <p:cNvPr id="6" name="内容占位符 5"/>
          <p:cNvSpPr>
            <a:spLocks noGrp="1"/>
          </p:cNvSpPr>
          <p:nvPr>
            <p:ph sz="half" idx="2"/>
          </p:nvPr>
        </p:nvSpPr>
        <p:spPr/>
        <p:txBody>
          <a:bodyPr>
            <a:normAutofit/>
          </a:bodyPr>
          <a:lstStyle/>
          <a:p>
            <a:r>
              <a:rPr lang="zh-CN" altLang="en-US" dirty="0"/>
              <a:t>实现共同富裕，该如何对待劳动与资本？</a:t>
            </a:r>
            <a:endParaRPr lang="zh-CN" altLang="en-US" dirty="0"/>
          </a:p>
          <a:p>
            <a:pPr lvl="1"/>
            <a:r>
              <a:rPr lang="zh-CN" altLang="en-US" dirty="0">
                <a:solidFill>
                  <a:srgbClr val="C00000"/>
                </a:solidFill>
              </a:rPr>
              <a:t>马克思</a:t>
            </a:r>
            <a:r>
              <a:rPr lang="zh-CN" altLang="en-US" dirty="0"/>
              <a:t>认为：第一，资本对剩余价值的</a:t>
            </a:r>
            <a:br>
              <a:rPr lang="en-US" altLang="zh-CN" dirty="0"/>
            </a:br>
            <a:r>
              <a:rPr lang="zh-CN" altLang="en-US" dirty="0"/>
              <a:t>无休止的追求促进了生产力的巨大发展。</a:t>
            </a:r>
            <a:endParaRPr lang="en-US" altLang="zh-CN" dirty="0"/>
          </a:p>
          <a:p>
            <a:pPr lvl="1"/>
            <a:r>
              <a:rPr lang="zh-CN" altLang="en-US" dirty="0"/>
              <a:t>第二，这种发展为全社会用较少的劳动</a:t>
            </a:r>
            <a:br>
              <a:rPr lang="en-US" altLang="zh-CN" dirty="0"/>
            </a:br>
            <a:r>
              <a:rPr lang="zh-CN" altLang="en-US" dirty="0"/>
              <a:t>占用并保存普遍财富创造了条件，简单</a:t>
            </a:r>
            <a:br>
              <a:rPr lang="en-US" altLang="zh-CN" dirty="0"/>
            </a:br>
            <a:r>
              <a:rPr lang="zh-CN" altLang="en-US" dirty="0"/>
              <a:t>地说就是人们劳动的量比以前少了，却</a:t>
            </a:r>
            <a:br>
              <a:rPr lang="en-US" altLang="zh-CN" dirty="0"/>
            </a:br>
            <a:r>
              <a:rPr lang="zh-CN" altLang="en-US" dirty="0"/>
              <a:t>普遍比较富有了。（</a:t>
            </a:r>
            <a:r>
              <a:rPr lang="en-US" altLang="zh-CN" dirty="0"/>
              <a:t>p.24</a:t>
            </a:r>
            <a:r>
              <a:rPr lang="zh-CN" altLang="en-US" dirty="0"/>
              <a:t>）</a:t>
            </a:r>
            <a:endParaRPr lang="zh-CN"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（四）马克思主义劳动观的时代之问</a:t>
            </a:r>
            <a:endParaRPr lang="zh-CN" altLang="en-US" dirty="0"/>
          </a:p>
        </p:txBody>
      </p:sp>
      <p:sp>
        <p:nvSpPr>
          <p:cNvPr id="3" name="内容占位符 2"/>
          <p:cNvSpPr>
            <a:spLocks noGrp="1"/>
          </p:cNvSpPr>
          <p:nvPr>
            <p:ph sz="half" idx="1"/>
          </p:nvPr>
        </p:nvSpPr>
        <p:spPr/>
        <p:txBody>
          <a:bodyPr>
            <a:normAutofit/>
          </a:bodyPr>
          <a:lstStyle/>
          <a:p>
            <a:r>
              <a:rPr lang="zh-CN" altLang="en-US" dirty="0"/>
              <a:t>本章学习目标</a:t>
            </a:r>
            <a:endParaRPr lang="en-US" altLang="zh-CN" dirty="0"/>
          </a:p>
          <a:p>
            <a:pPr lvl="1"/>
            <a:r>
              <a:rPr lang="en-US" altLang="zh-CN" dirty="0"/>
              <a:t>1.</a:t>
            </a:r>
            <a:r>
              <a:rPr lang="zh-CN" altLang="en-US" dirty="0"/>
              <a:t>把握马克思主义</a:t>
            </a:r>
            <a:br>
              <a:rPr lang="en-US" altLang="zh-CN" dirty="0"/>
            </a:br>
            <a:r>
              <a:rPr lang="zh-CN" altLang="en-US" dirty="0"/>
              <a:t>劳动观的基本内涵</a:t>
            </a:r>
            <a:endParaRPr lang="en-US" altLang="zh-CN" dirty="0"/>
          </a:p>
          <a:p>
            <a:pPr lvl="1"/>
            <a:r>
              <a:rPr lang="en-US" altLang="zh-CN" dirty="0"/>
              <a:t>2,</a:t>
            </a:r>
            <a:r>
              <a:rPr lang="zh-CN" altLang="en-US" dirty="0"/>
              <a:t>把握习近平新时代劳动观的思想内涵</a:t>
            </a:r>
            <a:endParaRPr lang="en-US" altLang="zh-CN" dirty="0"/>
          </a:p>
          <a:p>
            <a:pPr lvl="1"/>
            <a:r>
              <a:rPr lang="en-US" altLang="zh-CN" dirty="0">
                <a:solidFill>
                  <a:srgbClr val="C00000"/>
                </a:solidFill>
              </a:rPr>
              <a:t>3.</a:t>
            </a:r>
            <a:r>
              <a:rPr lang="zh-CN" altLang="en-US" dirty="0">
                <a:solidFill>
                  <a:srgbClr val="C00000"/>
                </a:solidFill>
              </a:rPr>
              <a:t>运用马克思主义</a:t>
            </a:r>
            <a:br>
              <a:rPr lang="en-US" altLang="zh-CN" dirty="0">
                <a:solidFill>
                  <a:srgbClr val="C00000"/>
                </a:solidFill>
              </a:rPr>
            </a:br>
            <a:r>
              <a:rPr lang="zh-CN" altLang="en-US" dirty="0">
                <a:solidFill>
                  <a:srgbClr val="C00000"/>
                </a:solidFill>
              </a:rPr>
              <a:t>劳动观分析劳动教育的“时代之问”</a:t>
            </a:r>
            <a:endParaRPr lang="zh-CN" altLang="en-US" dirty="0">
              <a:solidFill>
                <a:srgbClr val="C00000"/>
              </a:solidFill>
            </a:endParaRPr>
          </a:p>
        </p:txBody>
      </p:sp>
      <p:sp>
        <p:nvSpPr>
          <p:cNvPr id="6" name="内容占位符 5"/>
          <p:cNvSpPr>
            <a:spLocks noGrp="1"/>
          </p:cNvSpPr>
          <p:nvPr>
            <p:ph sz="half" idx="2"/>
          </p:nvPr>
        </p:nvSpPr>
        <p:spPr/>
        <p:txBody>
          <a:bodyPr>
            <a:normAutofit/>
          </a:bodyPr>
          <a:lstStyle/>
          <a:p>
            <a:r>
              <a:rPr lang="zh-CN" altLang="en-US" dirty="0"/>
              <a:t>实现共同富裕，该如何对待劳动与资本？</a:t>
            </a:r>
            <a:endParaRPr lang="zh-CN" altLang="en-US" dirty="0"/>
          </a:p>
          <a:p>
            <a:pPr lvl="1"/>
            <a:r>
              <a:rPr lang="zh-CN" altLang="en-US" dirty="0"/>
              <a:t>第三，资本的积极作用还在于把人从沉重</a:t>
            </a:r>
            <a:br>
              <a:rPr lang="en-US" altLang="zh-CN" dirty="0"/>
            </a:br>
            <a:r>
              <a:rPr lang="zh-CN" altLang="en-US" dirty="0"/>
              <a:t>的“体力劳动负担”解脱了出来，为“劳动的社会”即未来的共产主义社会高扬劳动者的主体地位，把劳动作为“第一需要”创造了条件。</a:t>
            </a:r>
            <a:endParaRPr lang="en-US" altLang="zh-CN" dirty="0"/>
          </a:p>
          <a:p>
            <a:pPr lvl="1"/>
            <a:r>
              <a:rPr lang="zh-CN" altLang="en-US" dirty="0"/>
              <a:t>第四，</a:t>
            </a:r>
            <a:r>
              <a:rPr lang="zh-CN" altLang="en-US" dirty="0">
                <a:solidFill>
                  <a:srgbClr val="C00000"/>
                </a:solidFill>
              </a:rPr>
              <a:t>当劳动不再是谋生的手段，而成为人的“第一需要”的时候，“资本的历史使命就完成了”</a:t>
            </a:r>
            <a:r>
              <a:rPr lang="zh-CN" altLang="en-US" dirty="0"/>
              <a:t>。（</a:t>
            </a:r>
            <a:r>
              <a:rPr lang="en-US" altLang="zh-CN" dirty="0"/>
              <a:t>p.24</a:t>
            </a:r>
            <a:r>
              <a:rPr lang="zh-CN" altLang="en-US" dirty="0"/>
              <a:t>）</a:t>
            </a:r>
            <a:endParaRPr lang="zh-CN"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（四）马克思主义劳动观的时代之问</a:t>
            </a:r>
            <a:endParaRPr lang="zh-CN" altLang="en-US" dirty="0"/>
          </a:p>
        </p:txBody>
      </p:sp>
      <p:sp>
        <p:nvSpPr>
          <p:cNvPr id="3" name="内容占位符 2"/>
          <p:cNvSpPr>
            <a:spLocks noGrp="1"/>
          </p:cNvSpPr>
          <p:nvPr>
            <p:ph sz="half" idx="1"/>
          </p:nvPr>
        </p:nvSpPr>
        <p:spPr/>
        <p:txBody>
          <a:bodyPr>
            <a:normAutofit/>
          </a:bodyPr>
          <a:lstStyle/>
          <a:p>
            <a:r>
              <a:rPr lang="zh-CN" altLang="en-US" dirty="0"/>
              <a:t>本章学习目标</a:t>
            </a:r>
            <a:endParaRPr lang="en-US" altLang="zh-CN" dirty="0"/>
          </a:p>
          <a:p>
            <a:pPr lvl="1"/>
            <a:r>
              <a:rPr lang="en-US" altLang="zh-CN" dirty="0"/>
              <a:t>1.</a:t>
            </a:r>
            <a:r>
              <a:rPr lang="zh-CN" altLang="en-US" dirty="0"/>
              <a:t>把握马克思主义</a:t>
            </a:r>
            <a:br>
              <a:rPr lang="en-US" altLang="zh-CN" dirty="0"/>
            </a:br>
            <a:r>
              <a:rPr lang="zh-CN" altLang="en-US" dirty="0"/>
              <a:t>劳动观的基本内涵</a:t>
            </a:r>
            <a:endParaRPr lang="en-US" altLang="zh-CN" dirty="0"/>
          </a:p>
          <a:p>
            <a:pPr lvl="1"/>
            <a:r>
              <a:rPr lang="en-US" altLang="zh-CN" dirty="0"/>
              <a:t>2,</a:t>
            </a:r>
            <a:r>
              <a:rPr lang="zh-CN" altLang="en-US" dirty="0"/>
              <a:t>把握习近平新时代劳动观的思想内涵</a:t>
            </a:r>
            <a:endParaRPr lang="en-US" altLang="zh-CN" dirty="0"/>
          </a:p>
          <a:p>
            <a:pPr lvl="1"/>
            <a:r>
              <a:rPr lang="en-US" altLang="zh-CN" dirty="0">
                <a:solidFill>
                  <a:srgbClr val="C00000"/>
                </a:solidFill>
              </a:rPr>
              <a:t>3.</a:t>
            </a:r>
            <a:r>
              <a:rPr lang="zh-CN" altLang="en-US" dirty="0">
                <a:solidFill>
                  <a:srgbClr val="C00000"/>
                </a:solidFill>
              </a:rPr>
              <a:t>运用马克思主义</a:t>
            </a:r>
            <a:br>
              <a:rPr lang="en-US" altLang="zh-CN" dirty="0">
                <a:solidFill>
                  <a:srgbClr val="C00000"/>
                </a:solidFill>
              </a:rPr>
            </a:br>
            <a:r>
              <a:rPr lang="zh-CN" altLang="en-US" dirty="0">
                <a:solidFill>
                  <a:srgbClr val="C00000"/>
                </a:solidFill>
              </a:rPr>
              <a:t>劳动观分析劳动教育的“时代之问”</a:t>
            </a:r>
            <a:endParaRPr lang="zh-CN" altLang="en-US" dirty="0">
              <a:solidFill>
                <a:srgbClr val="C00000"/>
              </a:solidFill>
            </a:endParaRPr>
          </a:p>
        </p:txBody>
      </p:sp>
      <p:sp>
        <p:nvSpPr>
          <p:cNvPr id="6" name="内容占位符 5"/>
          <p:cNvSpPr>
            <a:spLocks noGrp="1"/>
          </p:cNvSpPr>
          <p:nvPr>
            <p:ph sz="half" idx="2"/>
          </p:nvPr>
        </p:nvSpPr>
        <p:spPr/>
        <p:txBody>
          <a:bodyPr>
            <a:normAutofit/>
          </a:bodyPr>
          <a:lstStyle/>
          <a:p>
            <a:r>
              <a:rPr lang="zh-CN" altLang="en-US" dirty="0"/>
              <a:t>实现共同富裕，该如何对待劳动与资本？</a:t>
            </a:r>
            <a:endParaRPr lang="zh-CN" altLang="en-US" dirty="0"/>
          </a:p>
          <a:p>
            <a:pPr lvl="1"/>
            <a:r>
              <a:rPr lang="zh-CN" altLang="en-US" dirty="0"/>
              <a:t>我国正处于并将长期处于社会主义初级阶段，劳动还是人们谋生的手段，而不是人自由发展的“第一需要”。所以，必须要发挥资本的积极作用，同时有效控制其消极作用。</a:t>
            </a:r>
            <a:endParaRPr lang="en-US" altLang="zh-CN" dirty="0"/>
          </a:p>
          <a:p>
            <a:pPr lvl="1"/>
            <a:r>
              <a:rPr lang="zh-CN" altLang="en-US" dirty="0"/>
              <a:t>要在</a:t>
            </a:r>
            <a:r>
              <a:rPr lang="zh-CN" altLang="en-US" dirty="0">
                <a:solidFill>
                  <a:srgbClr val="C00000"/>
                </a:solidFill>
              </a:rPr>
              <a:t>高扬劳动者主体地位</a:t>
            </a:r>
            <a:r>
              <a:rPr lang="zh-CN" altLang="en-US" dirty="0"/>
              <a:t>的基础上，</a:t>
            </a:r>
            <a:r>
              <a:rPr lang="zh-CN" altLang="en-US" dirty="0">
                <a:solidFill>
                  <a:srgbClr val="C00000"/>
                </a:solidFill>
              </a:rPr>
              <a:t>为资本设置“红绿灯”</a:t>
            </a:r>
            <a:r>
              <a:rPr lang="zh-CN" altLang="en-US" dirty="0"/>
              <a:t>，既要发挥其作为生产要素的积极作用，又要加强有效监管，防止资本野蛮生长。（</a:t>
            </a:r>
            <a:r>
              <a:rPr lang="en-US" altLang="zh-CN" dirty="0"/>
              <a:t>pp.24-25</a:t>
            </a:r>
            <a:r>
              <a:rPr lang="zh-CN" altLang="en-US" dirty="0"/>
              <a:t>）</a:t>
            </a:r>
            <a:endParaRPr lang="zh-CN"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7" name="组合 6146"/>
          <p:cNvGrpSpPr>
            <a:grpSpLocks noChangeAspect="1"/>
          </p:cNvGrpSpPr>
          <p:nvPr/>
        </p:nvGrpSpPr>
        <p:grpSpPr>
          <a:xfrm>
            <a:off x="1343472" y="1319533"/>
            <a:ext cx="7848870" cy="882015"/>
            <a:chOff x="1296" y="1824"/>
            <a:chExt cx="2976" cy="432"/>
          </a:xfrm>
        </p:grpSpPr>
        <p:sp>
          <p:nvSpPr>
            <p:cNvPr id="6148" name="圆角矩形 6147"/>
            <p:cNvSpPr>
              <a:spLocks noChangeAspect="1"/>
            </p:cNvSpPr>
            <p:nvPr/>
          </p:nvSpPr>
          <p:spPr>
            <a:xfrm>
              <a:off x="1536" y="1899"/>
              <a:ext cx="2736" cy="288"/>
            </a:xfrm>
            <a:prstGeom prst="roundRect">
              <a:avLst>
                <a:gd name="adj" fmla="val 16667"/>
              </a:avLst>
            </a:prstGeom>
            <a:solidFill>
              <a:srgbClr val="CC6600"/>
            </a:solidFill>
            <a:ln w="12700" cap="flat" cmpd="sng">
              <a:solidFill>
                <a:schemeClr val="bg1"/>
              </a:solidFill>
              <a:prstDash val="solid"/>
              <a:headEnd type="none" w="med" len="med"/>
              <a:tailEnd type="none" w="med" len="med"/>
            </a:ln>
            <a:effectLst>
              <a:outerShdw dist="99190" dir="2388334" algn="ctr" rotWithShape="0">
                <a:srgbClr val="333333">
                  <a:alpha val="50000"/>
                </a:srgbClr>
              </a:outerShdw>
            </a:effectLst>
          </p:spPr>
          <p:txBody>
            <a:bodyPr/>
            <a:lstStyle/>
            <a:p>
              <a:pPr algn="ctr"/>
              <a:r>
                <a:rPr lang="zh-CN" altLang="en-US" sz="2800" b="1" dirty="0">
                  <a:solidFill>
                    <a:schemeClr val="bg1"/>
                  </a:solidFill>
                  <a:latin typeface="楷体" panose="02010609060101010101" charset="-122"/>
                  <a:ea typeface="楷体" panose="02010609060101010101" charset="-122"/>
                </a:rPr>
                <a:t>大中小学劳动教育</a:t>
              </a:r>
              <a:endParaRPr lang="zh-CN" altLang="en-US" sz="2800" b="1" dirty="0">
                <a:solidFill>
                  <a:schemeClr val="bg1"/>
                </a:solidFill>
                <a:latin typeface="楷体" panose="02010609060101010101" charset="-122"/>
                <a:ea typeface="楷体" panose="02010609060101010101" charset="-122"/>
              </a:endParaRPr>
            </a:p>
          </p:txBody>
        </p:sp>
        <p:sp>
          <p:nvSpPr>
            <p:cNvPr id="6149" name="菱形 6148"/>
            <p:cNvSpPr>
              <a:spLocks noChangeAspect="1"/>
            </p:cNvSpPr>
            <p:nvPr/>
          </p:nvSpPr>
          <p:spPr>
            <a:xfrm>
              <a:off x="1296" y="1824"/>
              <a:ext cx="432" cy="432"/>
            </a:xfrm>
            <a:prstGeom prst="diamond">
              <a:avLst/>
            </a:prstGeom>
            <a:solidFill>
              <a:srgbClr val="CC6600"/>
            </a:solidFill>
            <a:ln w="25400" cap="flat" cmpd="sng">
              <a:noFill/>
              <a:prstDash val="solid"/>
              <a:miter/>
              <a:headEnd type="none" w="med" len="med"/>
              <a:tailEnd type="none" w="med" len="med"/>
            </a:ln>
            <a:effectLst>
              <a:outerShdw dist="63500" dir="2212193" algn="ctr" rotWithShape="0">
                <a:srgbClr val="333333">
                  <a:alpha val="50000"/>
                </a:srgbClr>
              </a:outerShdw>
            </a:effectLst>
          </p:spPr>
          <p:txBody>
            <a:bodyPr/>
            <a:lstStyle/>
            <a:p>
              <a:r>
                <a:rPr lang="zh-CN" altLang="en-US">
                  <a:solidFill>
                    <a:schemeClr val="bg1"/>
                  </a:solidFill>
                </a:rPr>
                <a:t>一</a:t>
              </a:r>
              <a:endParaRPr lang="zh-CN" altLang="en-US">
                <a:solidFill>
                  <a:schemeClr val="bg1"/>
                </a:solidFill>
              </a:endParaRPr>
            </a:p>
          </p:txBody>
        </p:sp>
      </p:grpSp>
      <p:grpSp>
        <p:nvGrpSpPr>
          <p:cNvPr id="6152" name="组合 6151"/>
          <p:cNvGrpSpPr>
            <a:grpSpLocks noChangeAspect="1"/>
          </p:cNvGrpSpPr>
          <p:nvPr/>
        </p:nvGrpSpPr>
        <p:grpSpPr>
          <a:xfrm>
            <a:off x="1343472" y="3644268"/>
            <a:ext cx="7848871" cy="822325"/>
            <a:chOff x="1296" y="1824"/>
            <a:chExt cx="2976" cy="432"/>
          </a:xfrm>
        </p:grpSpPr>
        <p:sp>
          <p:nvSpPr>
            <p:cNvPr id="6153" name="圆角矩形 6152">
              <a:hlinkClick r:id="rId1" action="ppaction://hlinksldjump"/>
            </p:cNvPr>
            <p:cNvSpPr>
              <a:spLocks noChangeAspect="1"/>
            </p:cNvSpPr>
            <p:nvPr/>
          </p:nvSpPr>
          <p:spPr>
            <a:xfrm>
              <a:off x="1536" y="1899"/>
              <a:ext cx="2736" cy="288"/>
            </a:xfrm>
            <a:prstGeom prst="roundRect">
              <a:avLst>
                <a:gd name="adj" fmla="val 16667"/>
              </a:avLst>
            </a:prstGeom>
            <a:solidFill>
              <a:srgbClr val="0000CC"/>
            </a:solidFill>
            <a:ln w="12700" cap="flat" cmpd="sng">
              <a:solidFill>
                <a:schemeClr val="bg1"/>
              </a:solidFill>
              <a:prstDash val="solid"/>
              <a:headEnd type="none" w="med" len="med"/>
              <a:tailEnd type="none" w="med" len="med"/>
            </a:ln>
            <a:effectLst>
              <a:outerShdw dist="99190" dir="2388334" algn="ctr" rotWithShape="0">
                <a:srgbClr val="333333">
                  <a:alpha val="50000"/>
                </a:srgbClr>
              </a:outerShdw>
            </a:effectLst>
          </p:spPr>
          <p:txBody>
            <a:bodyPr/>
            <a:lstStyle/>
            <a:p>
              <a:pPr algn="ctr"/>
              <a:r>
                <a:rPr lang="zh-CN" altLang="en-US" sz="2800" b="1" dirty="0">
                  <a:solidFill>
                    <a:schemeClr val="bg1"/>
                  </a:solidFill>
                  <a:latin typeface="楷体" panose="02010609060101010101" charset="-122"/>
                  <a:ea typeface="楷体" panose="02010609060101010101" charset="-122"/>
                </a:rPr>
                <a:t>课程评价与课程设计</a:t>
              </a:r>
              <a:endParaRPr lang="zh-CN" altLang="en-US" sz="2800" b="1" dirty="0">
                <a:solidFill>
                  <a:schemeClr val="bg1"/>
                </a:solidFill>
                <a:latin typeface="楷体" panose="02010609060101010101" charset="-122"/>
                <a:ea typeface="楷体" panose="02010609060101010101" charset="-122"/>
              </a:endParaRPr>
            </a:p>
          </p:txBody>
        </p:sp>
        <p:sp>
          <p:nvSpPr>
            <p:cNvPr id="6154" name="菱形 6153"/>
            <p:cNvSpPr>
              <a:spLocks noChangeAspect="1"/>
            </p:cNvSpPr>
            <p:nvPr/>
          </p:nvSpPr>
          <p:spPr>
            <a:xfrm>
              <a:off x="1296" y="1824"/>
              <a:ext cx="432" cy="432"/>
            </a:xfrm>
            <a:prstGeom prst="diamond">
              <a:avLst/>
            </a:prstGeom>
            <a:solidFill>
              <a:srgbClr val="0000CC"/>
            </a:solidFill>
            <a:ln w="25400" cap="flat" cmpd="sng">
              <a:solidFill>
                <a:schemeClr val="bg1"/>
              </a:solidFill>
              <a:prstDash val="solid"/>
              <a:miter/>
              <a:headEnd type="none" w="med" len="med"/>
              <a:tailEnd type="none" w="med" len="med"/>
            </a:ln>
            <a:effectLst>
              <a:outerShdw dist="63500" dir="2212193" algn="ctr" rotWithShape="0">
                <a:srgbClr val="333333">
                  <a:alpha val="50000"/>
                </a:srgbClr>
              </a:outerShdw>
            </a:effectLst>
          </p:spPr>
          <p:txBody>
            <a:bodyPr/>
            <a:lstStyle/>
            <a:p>
              <a:r>
                <a:rPr lang="zh-CN" altLang="en-US">
                  <a:solidFill>
                    <a:schemeClr val="bg1"/>
                  </a:solidFill>
                </a:rPr>
                <a:t>三</a:t>
              </a:r>
              <a:endParaRPr lang="zh-CN" altLang="en-US">
                <a:solidFill>
                  <a:schemeClr val="bg1"/>
                </a:solidFill>
              </a:endParaRPr>
            </a:p>
          </p:txBody>
        </p:sp>
      </p:grpSp>
      <p:grpSp>
        <p:nvGrpSpPr>
          <p:cNvPr id="6157" name="组合 6156"/>
          <p:cNvGrpSpPr/>
          <p:nvPr/>
        </p:nvGrpSpPr>
        <p:grpSpPr>
          <a:xfrm>
            <a:off x="1343472" y="4875851"/>
            <a:ext cx="7864258" cy="822325"/>
            <a:chOff x="960" y="2352"/>
            <a:chExt cx="3578" cy="518"/>
          </a:xfrm>
        </p:grpSpPr>
        <p:sp>
          <p:nvSpPr>
            <p:cNvPr id="6158" name="圆角矩形 6157">
              <a:hlinkClick r:id="" action="ppaction://noaction"/>
            </p:cNvPr>
            <p:cNvSpPr>
              <a:spLocks noChangeAspect="1"/>
            </p:cNvSpPr>
            <p:nvPr/>
          </p:nvSpPr>
          <p:spPr>
            <a:xfrm>
              <a:off x="1255" y="2442"/>
              <a:ext cx="3283" cy="345"/>
            </a:xfrm>
            <a:prstGeom prst="roundRect">
              <a:avLst>
                <a:gd name="adj" fmla="val 16667"/>
              </a:avLst>
            </a:prstGeom>
            <a:solidFill>
              <a:srgbClr val="CC0066"/>
            </a:solidFill>
            <a:ln w="12700" cap="flat" cmpd="sng">
              <a:solidFill>
                <a:schemeClr val="bg1"/>
              </a:solidFill>
              <a:prstDash val="solid"/>
              <a:headEnd type="none" w="med" len="med"/>
              <a:tailEnd type="none" w="med" len="med"/>
            </a:ln>
            <a:effectLst>
              <a:outerShdw dist="99190" dir="2388334" algn="ctr" rotWithShape="0">
                <a:srgbClr val="333333">
                  <a:alpha val="50000"/>
                </a:srgbClr>
              </a:outerShdw>
            </a:effectLst>
          </p:spPr>
          <p:txBody>
            <a:bodyPr/>
            <a:lstStyle/>
            <a:p>
              <a:pPr algn="ctr"/>
              <a:r>
                <a:rPr lang="zh-CN" altLang="en-US" sz="2800" b="1" dirty="0">
                  <a:solidFill>
                    <a:schemeClr val="bg1"/>
                  </a:solidFill>
                  <a:latin typeface="楷体" panose="02010609060101010101" charset="-122"/>
                  <a:ea typeface="楷体" panose="02010609060101010101" charset="-122"/>
                </a:rPr>
                <a:t>马克思主义劳动观及其时代发展</a:t>
              </a:r>
              <a:endParaRPr lang="zh-CN" altLang="en-US" sz="2800" b="1" dirty="0">
                <a:solidFill>
                  <a:schemeClr val="bg1"/>
                </a:solidFill>
                <a:latin typeface="楷体" panose="02010609060101010101" charset="-122"/>
                <a:ea typeface="楷体" panose="02010609060101010101" charset="-122"/>
              </a:endParaRPr>
            </a:p>
          </p:txBody>
        </p:sp>
        <p:sp>
          <p:nvSpPr>
            <p:cNvPr id="6159" name="菱形 6158"/>
            <p:cNvSpPr>
              <a:spLocks noChangeAspect="1"/>
            </p:cNvSpPr>
            <p:nvPr/>
          </p:nvSpPr>
          <p:spPr>
            <a:xfrm>
              <a:off x="960" y="2352"/>
              <a:ext cx="518" cy="518"/>
            </a:xfrm>
            <a:prstGeom prst="diamond">
              <a:avLst/>
            </a:prstGeom>
            <a:solidFill>
              <a:srgbClr val="CC0066"/>
            </a:solidFill>
            <a:ln w="25400" cap="flat" cmpd="sng">
              <a:solidFill>
                <a:schemeClr val="bg1"/>
              </a:solidFill>
              <a:prstDash val="solid"/>
              <a:miter/>
              <a:headEnd type="none" w="med" len="med"/>
              <a:tailEnd type="none" w="med" len="med"/>
            </a:ln>
            <a:effectLst>
              <a:outerShdw dist="63500" dir="2212193" algn="ctr" rotWithShape="0">
                <a:srgbClr val="333333">
                  <a:alpha val="50000"/>
                </a:srgbClr>
              </a:outerShdw>
            </a:effectLst>
          </p:spPr>
          <p:txBody>
            <a:bodyPr/>
            <a:lstStyle/>
            <a:p>
              <a:r>
                <a:rPr lang="zh-CN" altLang="en-US">
                  <a:solidFill>
                    <a:schemeClr val="bg1"/>
                  </a:solidFill>
                </a:rPr>
                <a:t>四</a:t>
              </a:r>
              <a:endParaRPr lang="zh-CN" altLang="en-US">
                <a:solidFill>
                  <a:schemeClr val="bg1"/>
                </a:solidFill>
              </a:endParaRPr>
            </a:p>
          </p:txBody>
        </p:sp>
      </p:grpSp>
      <p:grpSp>
        <p:nvGrpSpPr>
          <p:cNvPr id="6167" name="组合 6166"/>
          <p:cNvGrpSpPr/>
          <p:nvPr/>
        </p:nvGrpSpPr>
        <p:grpSpPr>
          <a:xfrm>
            <a:off x="1343471" y="2461898"/>
            <a:ext cx="7848871" cy="822325"/>
            <a:chOff x="885" y="3132"/>
            <a:chExt cx="3571" cy="518"/>
          </a:xfrm>
        </p:grpSpPr>
        <p:sp>
          <p:nvSpPr>
            <p:cNvPr id="6168" name="圆角矩形 6167">
              <a:hlinkClick r:id="" action="ppaction://noaction"/>
            </p:cNvPr>
            <p:cNvSpPr>
              <a:spLocks noChangeAspect="1"/>
            </p:cNvSpPr>
            <p:nvPr/>
          </p:nvSpPr>
          <p:spPr>
            <a:xfrm>
              <a:off x="1173" y="3236"/>
              <a:ext cx="3283" cy="345"/>
            </a:xfrm>
            <a:prstGeom prst="roundRect">
              <a:avLst>
                <a:gd name="adj" fmla="val 16667"/>
              </a:avLst>
            </a:prstGeom>
            <a:solidFill>
              <a:srgbClr val="990099"/>
            </a:solidFill>
            <a:ln w="12700" cap="flat" cmpd="sng">
              <a:solidFill>
                <a:schemeClr val="bg1"/>
              </a:solidFill>
              <a:prstDash val="solid"/>
              <a:headEnd type="none" w="med" len="med"/>
              <a:tailEnd type="none" w="med" len="med"/>
            </a:ln>
            <a:effectLst>
              <a:outerShdw dist="99190" dir="2388334" algn="ctr" rotWithShape="0">
                <a:srgbClr val="333333">
                  <a:alpha val="50000"/>
                </a:srgbClr>
              </a:outerShdw>
            </a:effectLst>
          </p:spPr>
          <p:txBody>
            <a:bodyPr/>
            <a:lstStyle/>
            <a:p>
              <a:pPr algn="ctr"/>
              <a:r>
                <a:rPr lang="zh-CN" altLang="en-US" sz="2800" b="1" dirty="0">
                  <a:solidFill>
                    <a:schemeClr val="bg1"/>
                  </a:solidFill>
                  <a:latin typeface="楷体" panose="02010609060101010101" charset="-122"/>
                  <a:ea typeface="楷体" panose="02010609060101010101" charset="-122"/>
                </a:rPr>
                <a:t>课程教材与课程慕课</a:t>
              </a:r>
              <a:endParaRPr lang="zh-CN" altLang="en-US" sz="2800" b="1" dirty="0">
                <a:solidFill>
                  <a:schemeClr val="bg1"/>
                </a:solidFill>
                <a:latin typeface="楷体" panose="02010609060101010101" charset="-122"/>
                <a:ea typeface="楷体" panose="02010609060101010101" charset="-122"/>
              </a:endParaRPr>
            </a:p>
          </p:txBody>
        </p:sp>
        <p:sp>
          <p:nvSpPr>
            <p:cNvPr id="6169" name="菱形 6168"/>
            <p:cNvSpPr>
              <a:spLocks noChangeAspect="1"/>
            </p:cNvSpPr>
            <p:nvPr/>
          </p:nvSpPr>
          <p:spPr>
            <a:xfrm>
              <a:off x="885" y="3132"/>
              <a:ext cx="518" cy="518"/>
            </a:xfrm>
            <a:prstGeom prst="diamond">
              <a:avLst/>
            </a:prstGeom>
            <a:solidFill>
              <a:srgbClr val="990099"/>
            </a:solidFill>
            <a:ln w="25400" cap="flat" cmpd="sng">
              <a:solidFill>
                <a:schemeClr val="bg1"/>
              </a:solidFill>
              <a:prstDash val="solid"/>
              <a:miter/>
              <a:headEnd type="none" w="med" len="med"/>
              <a:tailEnd type="none" w="med" len="med"/>
            </a:ln>
            <a:effectLst>
              <a:outerShdw dist="63500" dir="2212193" algn="ctr" rotWithShape="0">
                <a:srgbClr val="333333">
                  <a:alpha val="50000"/>
                </a:srgbClr>
              </a:outerShdw>
            </a:effectLst>
          </p:spPr>
          <p:txBody>
            <a:bodyPr/>
            <a:lstStyle/>
            <a:p>
              <a:r>
                <a:rPr lang="zh-CN" altLang="en-US">
                  <a:solidFill>
                    <a:schemeClr val="bg1"/>
                  </a:solidFill>
                </a:rPr>
                <a:t>二</a:t>
              </a:r>
              <a:endParaRPr lang="zh-CN" altLang="en-US">
                <a:solidFill>
                  <a:schemeClr val="bg1"/>
                </a:solidFill>
              </a:endParaRPr>
            </a:p>
          </p:txBody>
        </p:sp>
      </p:grpSp>
      <p:sp>
        <p:nvSpPr>
          <p:cNvPr id="3" name="燕尾形 2">
            <a:hlinkClick r:id="" action="ppaction://noaction"/>
          </p:cNvPr>
          <p:cNvSpPr/>
          <p:nvPr/>
        </p:nvSpPr>
        <p:spPr>
          <a:xfrm>
            <a:off x="9840415" y="3812542"/>
            <a:ext cx="485775" cy="485775"/>
          </a:xfrm>
          <a:prstGeom prst="chevron">
            <a:avLst/>
          </a:prstGeom>
          <a:solidFill>
            <a:srgbClr val="CCFFCC"/>
          </a:solidFill>
          <a:ln w="9525" cap="flat" cmpd="sng" algn="ctr">
            <a:solidFill>
              <a:schemeClr val="tx1"/>
            </a:solidFill>
            <a:prstDash val="solid"/>
            <a:miter lim="800000"/>
            <a:headEnd type="none" w="med" len="med"/>
            <a:tailEnd type="none" w="med" len="med"/>
          </a:ln>
        </p:spPr>
        <p:txBody>
          <a:bodyPr vert="horz" wrap="none" lIns="91440" tIns="45720" rIns="91440" bIns="45720" numCol="1" anchor="t" anchorCtr="0" compatLnSpc="1"/>
          <a:lstStyle/>
          <a:p>
            <a:endParaRPr lang="en-US" altLang="en-US"/>
          </a:p>
        </p:txBody>
      </p:sp>
      <p:sp>
        <p:nvSpPr>
          <p:cNvPr id="5" name="燕尾形 4">
            <a:hlinkClick r:id="" action="ppaction://noaction"/>
          </p:cNvPr>
          <p:cNvSpPr/>
          <p:nvPr/>
        </p:nvSpPr>
        <p:spPr>
          <a:xfrm>
            <a:off x="9840415" y="2657954"/>
            <a:ext cx="485775" cy="485775"/>
          </a:xfrm>
          <a:prstGeom prst="chevron">
            <a:avLst/>
          </a:prstGeom>
          <a:solidFill>
            <a:srgbClr val="CCFFCC"/>
          </a:solidFill>
          <a:ln w="9525" cap="flat" cmpd="sng" algn="ctr">
            <a:solidFill>
              <a:schemeClr val="tx1"/>
            </a:solidFill>
            <a:prstDash val="solid"/>
            <a:miter lim="800000"/>
            <a:headEnd type="none" w="med" len="med"/>
            <a:tailEnd type="none" w="med" len="med"/>
          </a:ln>
        </p:spPr>
        <p:txBody>
          <a:bodyPr vert="horz" wrap="none" lIns="91440" tIns="45720" rIns="91440" bIns="45720" numCol="1" anchor="t" anchorCtr="0" compatLnSpc="1"/>
          <a:lstStyle/>
          <a:p>
            <a:endParaRPr lang="en-US" altLang="en-US"/>
          </a:p>
        </p:txBody>
      </p:sp>
      <p:sp>
        <p:nvSpPr>
          <p:cNvPr id="6" name="燕尾形 5">
            <a:hlinkClick r:id="" action="ppaction://noaction"/>
          </p:cNvPr>
          <p:cNvSpPr/>
          <p:nvPr/>
        </p:nvSpPr>
        <p:spPr>
          <a:xfrm>
            <a:off x="9835020" y="5044125"/>
            <a:ext cx="485775" cy="485775"/>
          </a:xfrm>
          <a:prstGeom prst="chevron">
            <a:avLst/>
          </a:prstGeom>
          <a:solidFill>
            <a:srgbClr val="CCFFCC"/>
          </a:solidFill>
          <a:ln w="9525" cap="flat" cmpd="sng" algn="ctr">
            <a:solidFill>
              <a:schemeClr val="tx1"/>
            </a:solidFill>
            <a:prstDash val="solid"/>
            <a:miter lim="800000"/>
            <a:headEnd type="none" w="med" len="med"/>
            <a:tailEnd type="none" w="med" len="med"/>
          </a:ln>
        </p:spPr>
        <p:txBody>
          <a:bodyPr vert="horz" wrap="none" lIns="91440" tIns="45720" rIns="91440" bIns="45720" numCol="1" anchor="t" anchorCtr="0" compatLnSpc="1"/>
          <a:lstStyle/>
          <a:p>
            <a:endParaRPr lang="en-US" altLang="en-US"/>
          </a:p>
        </p:txBody>
      </p:sp>
      <p:sp>
        <p:nvSpPr>
          <p:cNvPr id="18" name="燕尾形 17">
            <a:hlinkClick r:id="" action="ppaction://noaction"/>
          </p:cNvPr>
          <p:cNvSpPr/>
          <p:nvPr/>
        </p:nvSpPr>
        <p:spPr>
          <a:xfrm>
            <a:off x="9840416" y="1517652"/>
            <a:ext cx="485775" cy="485775"/>
          </a:xfrm>
          <a:prstGeom prst="chevron">
            <a:avLst/>
          </a:prstGeom>
          <a:solidFill>
            <a:srgbClr val="CCFFCC"/>
          </a:solidFill>
          <a:ln w="9525" cap="flat" cmpd="sng" algn="ctr">
            <a:solidFill>
              <a:schemeClr val="tx1"/>
            </a:solidFill>
            <a:prstDash val="solid"/>
            <a:miter lim="800000"/>
            <a:headEnd type="none" w="med" len="med"/>
            <a:tailEnd type="none" w="med" len="med"/>
          </a:ln>
        </p:spPr>
        <p:txBody>
          <a:bodyPr vert="horz" wrap="none" lIns="91440" tIns="45720" rIns="91440" bIns="45720" numCol="1" anchor="t" anchorCtr="0" compatLnSpc="1"/>
          <a:lstStyle/>
          <a:p>
            <a:endParaRPr lang="en-US" altLang="en-US"/>
          </a:p>
        </p:txBody>
      </p:sp>
      <p:sp>
        <p:nvSpPr>
          <p:cNvPr id="4" name="标题 3"/>
          <p:cNvSpPr>
            <a:spLocks noGrp="1"/>
          </p:cNvSpPr>
          <p:nvPr>
            <p:ph type="title"/>
          </p:nvPr>
        </p:nvSpPr>
        <p:spPr/>
        <p:txBody>
          <a:bodyPr/>
          <a:lstStyle/>
          <a:p>
            <a:r>
              <a:rPr lang="zh-CN" altLang="en-US" dirty="0"/>
              <a:t>劳动教育</a:t>
            </a:r>
            <a:r>
              <a:rPr lang="en-US" altLang="zh-CN" dirty="0"/>
              <a:t>_</a:t>
            </a:r>
            <a:r>
              <a:rPr lang="zh-CN" altLang="en-US" dirty="0"/>
              <a:t>第一讲</a:t>
            </a:r>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（三）大中小学劳动教育</a:t>
            </a:r>
            <a:r>
              <a:rPr lang="en-US" altLang="zh-CN" dirty="0"/>
              <a:t>_</a:t>
            </a:r>
            <a:r>
              <a:rPr lang="zh-CN" altLang="en-US" dirty="0"/>
              <a:t>福建省教育厅</a:t>
            </a:r>
            <a:endParaRPr lang="zh-CN" altLang="en-US" dirty="0"/>
          </a:p>
        </p:txBody>
      </p:sp>
      <p:sp>
        <p:nvSpPr>
          <p:cNvPr id="3" name="内容占位符 2"/>
          <p:cNvSpPr>
            <a:spLocks noGrp="1"/>
          </p:cNvSpPr>
          <p:nvPr>
            <p:ph sz="half" idx="1"/>
          </p:nvPr>
        </p:nvSpPr>
        <p:spPr/>
        <p:txBody>
          <a:bodyPr>
            <a:normAutofit/>
          </a:bodyPr>
          <a:lstStyle/>
          <a:p>
            <a:r>
              <a:rPr lang="zh-CN" altLang="en-US" dirty="0"/>
              <a:t>时间：</a:t>
            </a:r>
            <a:r>
              <a:rPr lang="en-US" altLang="zh-CN" dirty="0"/>
              <a:t>2022.1.26</a:t>
            </a:r>
            <a:endParaRPr lang="en-US" altLang="zh-CN" dirty="0"/>
          </a:p>
          <a:p>
            <a:r>
              <a:rPr lang="zh-CN" altLang="en-US" dirty="0"/>
              <a:t>部门：福建省教育厅</a:t>
            </a:r>
            <a:endParaRPr lang="en-US" altLang="zh-CN" dirty="0"/>
          </a:p>
          <a:p>
            <a:r>
              <a:rPr lang="zh-CN" altLang="en-US" dirty="0"/>
              <a:t>文件：</a:t>
            </a:r>
            <a:endParaRPr lang="en-US" altLang="zh-CN" dirty="0"/>
          </a:p>
          <a:p>
            <a:pPr lvl="1"/>
            <a:r>
              <a:rPr lang="en-US" altLang="zh-CN" dirty="0"/>
              <a:t>《</a:t>
            </a:r>
            <a:r>
              <a:rPr lang="zh-CN" altLang="en-US" dirty="0"/>
              <a:t>关于全面加强新时代大中小学劳动教育的实施方案</a:t>
            </a:r>
            <a:r>
              <a:rPr lang="en-US" altLang="zh-CN" dirty="0"/>
              <a:t>》</a:t>
            </a:r>
            <a:endParaRPr lang="en-US" altLang="zh-CN" dirty="0"/>
          </a:p>
        </p:txBody>
      </p:sp>
      <p:pic>
        <p:nvPicPr>
          <p:cNvPr id="7" name="内容占位符 6"/>
          <p:cNvPicPr>
            <a:picLocks noGrp="1"/>
          </p:cNvPicPr>
          <p:nvPr>
            <p:ph sz="half" idx="2"/>
          </p:nvPr>
        </p:nvPicPr>
        <p:blipFill>
          <a:blip r:embed="rId1">
            <a:extLst>
              <a:ext uri="{28A0092B-C50C-407E-A947-70E740481C1C}">
                <a14:useLocalDpi xmlns:a14="http://schemas.microsoft.com/office/drawing/2010/main" val="0"/>
              </a:ext>
            </a:extLst>
          </a:blip>
          <a:stretch>
            <a:fillRect/>
          </a:stretch>
        </p:blipFill>
        <p:spPr>
          <a:xfrm>
            <a:off x="3791744" y="1269040"/>
            <a:ext cx="7920000" cy="5184296"/>
          </a:xfr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7" name="组合 6146"/>
          <p:cNvGrpSpPr>
            <a:grpSpLocks noChangeAspect="1"/>
          </p:cNvGrpSpPr>
          <p:nvPr/>
        </p:nvGrpSpPr>
        <p:grpSpPr>
          <a:xfrm>
            <a:off x="1343472" y="1319533"/>
            <a:ext cx="7848870" cy="882015"/>
            <a:chOff x="1296" y="1824"/>
            <a:chExt cx="2976" cy="432"/>
          </a:xfrm>
        </p:grpSpPr>
        <p:sp>
          <p:nvSpPr>
            <p:cNvPr id="6148" name="圆角矩形 6147"/>
            <p:cNvSpPr>
              <a:spLocks noChangeAspect="1"/>
            </p:cNvSpPr>
            <p:nvPr/>
          </p:nvSpPr>
          <p:spPr>
            <a:xfrm>
              <a:off x="1536" y="1899"/>
              <a:ext cx="2736" cy="288"/>
            </a:xfrm>
            <a:prstGeom prst="roundRect">
              <a:avLst>
                <a:gd name="adj" fmla="val 16667"/>
              </a:avLst>
            </a:prstGeom>
            <a:solidFill>
              <a:srgbClr val="CC6600"/>
            </a:solidFill>
            <a:ln w="12700" cap="flat" cmpd="sng">
              <a:solidFill>
                <a:schemeClr val="bg1"/>
              </a:solidFill>
              <a:prstDash val="solid"/>
              <a:headEnd type="none" w="med" len="med"/>
              <a:tailEnd type="none" w="med" len="med"/>
            </a:ln>
            <a:effectLst>
              <a:outerShdw dist="99190" dir="2388334" algn="ctr" rotWithShape="0">
                <a:srgbClr val="333333">
                  <a:alpha val="50000"/>
                </a:srgbClr>
              </a:outerShdw>
            </a:effectLst>
          </p:spPr>
          <p:txBody>
            <a:bodyPr/>
            <a:lstStyle/>
            <a:p>
              <a:pPr algn="ctr"/>
              <a:r>
                <a:rPr lang="zh-CN" altLang="en-US" sz="2800" b="1" dirty="0">
                  <a:solidFill>
                    <a:schemeClr val="bg1"/>
                  </a:solidFill>
                  <a:latin typeface="楷体" panose="02010609060101010101" charset="-122"/>
                  <a:ea typeface="楷体" panose="02010609060101010101" charset="-122"/>
                </a:rPr>
                <a:t>大中小学劳动教育</a:t>
              </a:r>
              <a:endParaRPr lang="zh-CN" altLang="en-US" sz="2800" b="1" dirty="0">
                <a:solidFill>
                  <a:schemeClr val="bg1"/>
                </a:solidFill>
                <a:latin typeface="楷体" panose="02010609060101010101" charset="-122"/>
                <a:ea typeface="楷体" panose="02010609060101010101" charset="-122"/>
              </a:endParaRPr>
            </a:p>
          </p:txBody>
        </p:sp>
        <p:sp>
          <p:nvSpPr>
            <p:cNvPr id="6149" name="菱形 6148"/>
            <p:cNvSpPr>
              <a:spLocks noChangeAspect="1"/>
            </p:cNvSpPr>
            <p:nvPr/>
          </p:nvSpPr>
          <p:spPr>
            <a:xfrm>
              <a:off x="1296" y="1824"/>
              <a:ext cx="432" cy="432"/>
            </a:xfrm>
            <a:prstGeom prst="diamond">
              <a:avLst/>
            </a:prstGeom>
            <a:solidFill>
              <a:srgbClr val="CC6600"/>
            </a:solidFill>
            <a:ln w="25400" cap="flat" cmpd="sng">
              <a:noFill/>
              <a:prstDash val="solid"/>
              <a:miter/>
              <a:headEnd type="none" w="med" len="med"/>
              <a:tailEnd type="none" w="med" len="med"/>
            </a:ln>
            <a:effectLst>
              <a:outerShdw dist="63500" dir="2212193" algn="ctr" rotWithShape="0">
                <a:srgbClr val="333333">
                  <a:alpha val="50000"/>
                </a:srgbClr>
              </a:outerShdw>
            </a:effectLst>
          </p:spPr>
          <p:txBody>
            <a:bodyPr/>
            <a:lstStyle/>
            <a:p>
              <a:r>
                <a:rPr lang="zh-CN" altLang="en-US">
                  <a:solidFill>
                    <a:schemeClr val="bg1"/>
                  </a:solidFill>
                </a:rPr>
                <a:t>一</a:t>
              </a:r>
              <a:endParaRPr lang="zh-CN" altLang="en-US">
                <a:solidFill>
                  <a:schemeClr val="bg1"/>
                </a:solidFill>
              </a:endParaRPr>
            </a:p>
          </p:txBody>
        </p:sp>
      </p:grpSp>
      <p:grpSp>
        <p:nvGrpSpPr>
          <p:cNvPr id="6152" name="组合 6151"/>
          <p:cNvGrpSpPr>
            <a:grpSpLocks noChangeAspect="1"/>
          </p:cNvGrpSpPr>
          <p:nvPr/>
        </p:nvGrpSpPr>
        <p:grpSpPr>
          <a:xfrm>
            <a:off x="1343472" y="3644268"/>
            <a:ext cx="7848871" cy="822325"/>
            <a:chOff x="1296" y="1824"/>
            <a:chExt cx="2976" cy="432"/>
          </a:xfrm>
        </p:grpSpPr>
        <p:sp>
          <p:nvSpPr>
            <p:cNvPr id="6153" name="圆角矩形 6152">
              <a:hlinkClick r:id="rId1" action="ppaction://hlinksldjump"/>
            </p:cNvPr>
            <p:cNvSpPr>
              <a:spLocks noChangeAspect="1"/>
            </p:cNvSpPr>
            <p:nvPr/>
          </p:nvSpPr>
          <p:spPr>
            <a:xfrm>
              <a:off x="1536" y="1899"/>
              <a:ext cx="2736" cy="288"/>
            </a:xfrm>
            <a:prstGeom prst="roundRect">
              <a:avLst>
                <a:gd name="adj" fmla="val 16667"/>
              </a:avLst>
            </a:prstGeom>
            <a:solidFill>
              <a:srgbClr val="0000CC"/>
            </a:solidFill>
            <a:ln w="12700" cap="flat" cmpd="sng">
              <a:solidFill>
                <a:schemeClr val="bg1"/>
              </a:solidFill>
              <a:prstDash val="solid"/>
              <a:headEnd type="none" w="med" len="med"/>
              <a:tailEnd type="none" w="med" len="med"/>
            </a:ln>
            <a:effectLst>
              <a:outerShdw dist="99190" dir="2388334" algn="ctr" rotWithShape="0">
                <a:srgbClr val="333333">
                  <a:alpha val="50000"/>
                </a:srgbClr>
              </a:outerShdw>
            </a:effectLst>
          </p:spPr>
          <p:txBody>
            <a:bodyPr/>
            <a:lstStyle/>
            <a:p>
              <a:pPr algn="ctr"/>
              <a:r>
                <a:rPr lang="zh-CN" altLang="en-US" sz="2800" b="1" dirty="0">
                  <a:solidFill>
                    <a:schemeClr val="bg1"/>
                  </a:solidFill>
                  <a:latin typeface="楷体" panose="02010609060101010101" charset="-122"/>
                  <a:ea typeface="楷体" panose="02010609060101010101" charset="-122"/>
                </a:rPr>
                <a:t>课程评价与课程设计</a:t>
              </a:r>
              <a:endParaRPr lang="zh-CN" altLang="en-US" sz="2800" b="1" dirty="0">
                <a:solidFill>
                  <a:schemeClr val="bg1"/>
                </a:solidFill>
                <a:latin typeface="楷体" panose="02010609060101010101" charset="-122"/>
                <a:ea typeface="楷体" panose="02010609060101010101" charset="-122"/>
              </a:endParaRPr>
            </a:p>
          </p:txBody>
        </p:sp>
        <p:sp>
          <p:nvSpPr>
            <p:cNvPr id="6154" name="菱形 6153"/>
            <p:cNvSpPr>
              <a:spLocks noChangeAspect="1"/>
            </p:cNvSpPr>
            <p:nvPr/>
          </p:nvSpPr>
          <p:spPr>
            <a:xfrm>
              <a:off x="1296" y="1824"/>
              <a:ext cx="432" cy="432"/>
            </a:xfrm>
            <a:prstGeom prst="diamond">
              <a:avLst/>
            </a:prstGeom>
            <a:solidFill>
              <a:srgbClr val="0000CC"/>
            </a:solidFill>
            <a:ln w="25400" cap="flat" cmpd="sng">
              <a:solidFill>
                <a:schemeClr val="bg1"/>
              </a:solidFill>
              <a:prstDash val="solid"/>
              <a:miter/>
              <a:headEnd type="none" w="med" len="med"/>
              <a:tailEnd type="none" w="med" len="med"/>
            </a:ln>
            <a:effectLst>
              <a:outerShdw dist="63500" dir="2212193" algn="ctr" rotWithShape="0">
                <a:srgbClr val="333333">
                  <a:alpha val="50000"/>
                </a:srgbClr>
              </a:outerShdw>
            </a:effectLst>
          </p:spPr>
          <p:txBody>
            <a:bodyPr/>
            <a:lstStyle/>
            <a:p>
              <a:r>
                <a:rPr lang="zh-CN" altLang="en-US">
                  <a:solidFill>
                    <a:schemeClr val="bg1"/>
                  </a:solidFill>
                </a:rPr>
                <a:t>三</a:t>
              </a:r>
              <a:endParaRPr lang="zh-CN" altLang="en-US">
                <a:solidFill>
                  <a:schemeClr val="bg1"/>
                </a:solidFill>
              </a:endParaRPr>
            </a:p>
          </p:txBody>
        </p:sp>
      </p:grpSp>
      <p:grpSp>
        <p:nvGrpSpPr>
          <p:cNvPr id="6157" name="组合 6156"/>
          <p:cNvGrpSpPr/>
          <p:nvPr/>
        </p:nvGrpSpPr>
        <p:grpSpPr>
          <a:xfrm>
            <a:off x="1343472" y="4875851"/>
            <a:ext cx="7864258" cy="822325"/>
            <a:chOff x="960" y="2352"/>
            <a:chExt cx="3578" cy="518"/>
          </a:xfrm>
        </p:grpSpPr>
        <p:sp>
          <p:nvSpPr>
            <p:cNvPr id="6158" name="圆角矩形 6157">
              <a:hlinkClick r:id="" action="ppaction://noaction"/>
            </p:cNvPr>
            <p:cNvSpPr>
              <a:spLocks noChangeAspect="1"/>
            </p:cNvSpPr>
            <p:nvPr/>
          </p:nvSpPr>
          <p:spPr>
            <a:xfrm>
              <a:off x="1255" y="2442"/>
              <a:ext cx="3283" cy="345"/>
            </a:xfrm>
            <a:prstGeom prst="roundRect">
              <a:avLst>
                <a:gd name="adj" fmla="val 16667"/>
              </a:avLst>
            </a:prstGeom>
            <a:solidFill>
              <a:srgbClr val="CC0066"/>
            </a:solidFill>
            <a:ln w="12700" cap="flat" cmpd="sng">
              <a:solidFill>
                <a:schemeClr val="bg1"/>
              </a:solidFill>
              <a:prstDash val="solid"/>
              <a:headEnd type="none" w="med" len="med"/>
              <a:tailEnd type="none" w="med" len="med"/>
            </a:ln>
            <a:effectLst>
              <a:outerShdw dist="99190" dir="2388334" algn="ctr" rotWithShape="0">
                <a:srgbClr val="333333">
                  <a:alpha val="50000"/>
                </a:srgbClr>
              </a:outerShdw>
            </a:effectLst>
          </p:spPr>
          <p:txBody>
            <a:bodyPr/>
            <a:lstStyle/>
            <a:p>
              <a:pPr algn="ctr"/>
              <a:r>
                <a:rPr lang="zh-CN" altLang="en-US" sz="2800" b="1" dirty="0">
                  <a:solidFill>
                    <a:schemeClr val="bg1"/>
                  </a:solidFill>
                  <a:latin typeface="楷体" panose="02010609060101010101" charset="-122"/>
                  <a:ea typeface="楷体" panose="02010609060101010101" charset="-122"/>
                </a:rPr>
                <a:t>马克思主义劳动观及其时代发展</a:t>
              </a:r>
              <a:endParaRPr lang="zh-CN" altLang="en-US" sz="2800" b="1" dirty="0">
                <a:solidFill>
                  <a:schemeClr val="bg1"/>
                </a:solidFill>
                <a:latin typeface="楷体" panose="02010609060101010101" charset="-122"/>
                <a:ea typeface="楷体" panose="02010609060101010101" charset="-122"/>
              </a:endParaRPr>
            </a:p>
          </p:txBody>
        </p:sp>
        <p:sp>
          <p:nvSpPr>
            <p:cNvPr id="6159" name="菱形 6158"/>
            <p:cNvSpPr>
              <a:spLocks noChangeAspect="1"/>
            </p:cNvSpPr>
            <p:nvPr/>
          </p:nvSpPr>
          <p:spPr>
            <a:xfrm>
              <a:off x="960" y="2352"/>
              <a:ext cx="518" cy="518"/>
            </a:xfrm>
            <a:prstGeom prst="diamond">
              <a:avLst/>
            </a:prstGeom>
            <a:solidFill>
              <a:srgbClr val="CC0066"/>
            </a:solidFill>
            <a:ln w="25400" cap="flat" cmpd="sng">
              <a:solidFill>
                <a:schemeClr val="bg1"/>
              </a:solidFill>
              <a:prstDash val="solid"/>
              <a:miter/>
              <a:headEnd type="none" w="med" len="med"/>
              <a:tailEnd type="none" w="med" len="med"/>
            </a:ln>
            <a:effectLst>
              <a:outerShdw dist="63500" dir="2212193" algn="ctr" rotWithShape="0">
                <a:srgbClr val="333333">
                  <a:alpha val="50000"/>
                </a:srgbClr>
              </a:outerShdw>
            </a:effectLst>
          </p:spPr>
          <p:txBody>
            <a:bodyPr/>
            <a:lstStyle/>
            <a:p>
              <a:r>
                <a:rPr lang="zh-CN" altLang="en-US">
                  <a:solidFill>
                    <a:schemeClr val="bg1"/>
                  </a:solidFill>
                </a:rPr>
                <a:t>四</a:t>
              </a:r>
              <a:endParaRPr lang="zh-CN" altLang="en-US">
                <a:solidFill>
                  <a:schemeClr val="bg1"/>
                </a:solidFill>
              </a:endParaRPr>
            </a:p>
          </p:txBody>
        </p:sp>
      </p:grpSp>
      <p:grpSp>
        <p:nvGrpSpPr>
          <p:cNvPr id="6167" name="组合 6166"/>
          <p:cNvGrpSpPr/>
          <p:nvPr/>
        </p:nvGrpSpPr>
        <p:grpSpPr>
          <a:xfrm>
            <a:off x="1343471" y="2461898"/>
            <a:ext cx="7848871" cy="822325"/>
            <a:chOff x="885" y="3132"/>
            <a:chExt cx="3571" cy="518"/>
          </a:xfrm>
        </p:grpSpPr>
        <p:sp>
          <p:nvSpPr>
            <p:cNvPr id="6168" name="圆角矩形 6167">
              <a:hlinkClick r:id="" action="ppaction://noaction"/>
            </p:cNvPr>
            <p:cNvSpPr>
              <a:spLocks noChangeAspect="1"/>
            </p:cNvSpPr>
            <p:nvPr/>
          </p:nvSpPr>
          <p:spPr>
            <a:xfrm>
              <a:off x="1173" y="3236"/>
              <a:ext cx="3283" cy="345"/>
            </a:xfrm>
            <a:prstGeom prst="roundRect">
              <a:avLst>
                <a:gd name="adj" fmla="val 16667"/>
              </a:avLst>
            </a:prstGeom>
            <a:solidFill>
              <a:srgbClr val="990099"/>
            </a:solidFill>
            <a:ln w="12700" cap="flat" cmpd="sng">
              <a:solidFill>
                <a:schemeClr val="bg1"/>
              </a:solidFill>
              <a:prstDash val="solid"/>
              <a:headEnd type="none" w="med" len="med"/>
              <a:tailEnd type="none" w="med" len="med"/>
            </a:ln>
            <a:effectLst>
              <a:outerShdw dist="99190" dir="2388334" algn="ctr" rotWithShape="0">
                <a:srgbClr val="333333">
                  <a:alpha val="50000"/>
                </a:srgbClr>
              </a:outerShdw>
            </a:effectLst>
          </p:spPr>
          <p:txBody>
            <a:bodyPr/>
            <a:lstStyle/>
            <a:p>
              <a:pPr algn="ctr"/>
              <a:r>
                <a:rPr lang="zh-CN" altLang="en-US" sz="2800" b="1" dirty="0">
                  <a:solidFill>
                    <a:schemeClr val="bg1"/>
                  </a:solidFill>
                  <a:latin typeface="楷体" panose="02010609060101010101" charset="-122"/>
                  <a:ea typeface="楷体" panose="02010609060101010101" charset="-122"/>
                </a:rPr>
                <a:t>课程教材与课程慕课</a:t>
              </a:r>
              <a:endParaRPr lang="zh-CN" altLang="en-US" sz="2800" b="1" dirty="0">
                <a:solidFill>
                  <a:schemeClr val="bg1"/>
                </a:solidFill>
                <a:latin typeface="楷体" panose="02010609060101010101" charset="-122"/>
                <a:ea typeface="楷体" panose="02010609060101010101" charset="-122"/>
              </a:endParaRPr>
            </a:p>
          </p:txBody>
        </p:sp>
        <p:sp>
          <p:nvSpPr>
            <p:cNvPr id="6169" name="菱形 6168"/>
            <p:cNvSpPr>
              <a:spLocks noChangeAspect="1"/>
            </p:cNvSpPr>
            <p:nvPr/>
          </p:nvSpPr>
          <p:spPr>
            <a:xfrm>
              <a:off x="885" y="3132"/>
              <a:ext cx="518" cy="518"/>
            </a:xfrm>
            <a:prstGeom prst="diamond">
              <a:avLst/>
            </a:prstGeom>
            <a:solidFill>
              <a:srgbClr val="990099"/>
            </a:solidFill>
            <a:ln w="25400" cap="flat" cmpd="sng">
              <a:solidFill>
                <a:schemeClr val="bg1"/>
              </a:solidFill>
              <a:prstDash val="solid"/>
              <a:miter/>
              <a:headEnd type="none" w="med" len="med"/>
              <a:tailEnd type="none" w="med" len="med"/>
            </a:ln>
            <a:effectLst>
              <a:outerShdw dist="63500" dir="2212193" algn="ctr" rotWithShape="0">
                <a:srgbClr val="333333">
                  <a:alpha val="50000"/>
                </a:srgbClr>
              </a:outerShdw>
            </a:effectLst>
          </p:spPr>
          <p:txBody>
            <a:bodyPr/>
            <a:lstStyle/>
            <a:p>
              <a:r>
                <a:rPr lang="zh-CN" altLang="en-US">
                  <a:solidFill>
                    <a:schemeClr val="bg1"/>
                  </a:solidFill>
                </a:rPr>
                <a:t>二</a:t>
              </a:r>
              <a:endParaRPr lang="zh-CN" altLang="en-US">
                <a:solidFill>
                  <a:schemeClr val="bg1"/>
                </a:solidFill>
              </a:endParaRPr>
            </a:p>
          </p:txBody>
        </p:sp>
      </p:grpSp>
      <p:sp>
        <p:nvSpPr>
          <p:cNvPr id="5" name="燕尾形 4">
            <a:hlinkClick r:id="" action="ppaction://noaction"/>
          </p:cNvPr>
          <p:cNvSpPr/>
          <p:nvPr/>
        </p:nvSpPr>
        <p:spPr>
          <a:xfrm>
            <a:off x="9840415" y="2657954"/>
            <a:ext cx="485775" cy="485775"/>
          </a:xfrm>
          <a:prstGeom prst="chevron">
            <a:avLst/>
          </a:prstGeom>
          <a:solidFill>
            <a:srgbClr val="CCFFCC"/>
          </a:solidFill>
          <a:ln w="9525" cap="flat" cmpd="sng" algn="ctr">
            <a:solidFill>
              <a:schemeClr val="tx1"/>
            </a:solidFill>
            <a:prstDash val="solid"/>
            <a:miter lim="800000"/>
            <a:headEnd type="none" w="med" len="med"/>
            <a:tailEnd type="none" w="med" len="med"/>
          </a:ln>
        </p:spPr>
        <p:txBody>
          <a:bodyPr vert="horz" wrap="none" lIns="91440" tIns="45720" rIns="91440" bIns="45720" numCol="1" anchor="t" anchorCtr="0" compatLnSpc="1"/>
          <a:lstStyle/>
          <a:p>
            <a:endParaRPr lang="en-US" altLang="en-US"/>
          </a:p>
        </p:txBody>
      </p:sp>
      <p:sp>
        <p:nvSpPr>
          <p:cNvPr id="4" name="标题 3"/>
          <p:cNvSpPr>
            <a:spLocks noGrp="1"/>
          </p:cNvSpPr>
          <p:nvPr>
            <p:ph type="title"/>
          </p:nvPr>
        </p:nvSpPr>
        <p:spPr/>
        <p:txBody>
          <a:bodyPr/>
          <a:lstStyle/>
          <a:p>
            <a:r>
              <a:rPr lang="zh-CN" altLang="en-US" dirty="0"/>
              <a:t>劳动教育</a:t>
            </a:r>
            <a:r>
              <a:rPr lang="en-US" altLang="zh-CN" dirty="0"/>
              <a:t>_</a:t>
            </a:r>
            <a:r>
              <a:rPr lang="zh-CN" altLang="en-US" dirty="0"/>
              <a:t>第一讲</a:t>
            </a:r>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（一）课程教材</a:t>
            </a:r>
            <a:endParaRPr lang="zh-CN" altLang="en-US" dirty="0"/>
          </a:p>
        </p:txBody>
      </p:sp>
      <p:pic>
        <p:nvPicPr>
          <p:cNvPr id="10" name="图片 9"/>
          <p:cNvPicPr>
            <a:picLocks noChangeAspect="1"/>
          </p:cNvPicPr>
          <p:nvPr/>
        </p:nvPicPr>
        <p:blipFill rotWithShape="1">
          <a:blip r:embed="rId1"/>
          <a:srcRect l="13744" r="11019"/>
          <a:stretch>
            <a:fillRect/>
          </a:stretch>
        </p:blipFill>
        <p:spPr>
          <a:xfrm>
            <a:off x="504968" y="1277627"/>
            <a:ext cx="3623481" cy="4816098"/>
          </a:xfrm>
          <a:prstGeom prst="rect">
            <a:avLst/>
          </a:prstGeom>
        </p:spPr>
      </p:pic>
      <p:pic>
        <p:nvPicPr>
          <p:cNvPr id="11" name="内容占位符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4354"/>
          <a:stretch>
            <a:fillRect/>
          </a:stretch>
        </p:blipFill>
        <p:spPr>
          <a:xfrm>
            <a:off x="4325685" y="1072910"/>
            <a:ext cx="3737868" cy="5020815"/>
          </a:xfr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63553" y="1324135"/>
            <a:ext cx="3235434" cy="451836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（一）课程教材</a:t>
            </a:r>
            <a:endParaRPr lang="zh-CN" altLang="en-US" dirty="0"/>
          </a:p>
        </p:txBody>
      </p:sp>
      <p:pic>
        <p:nvPicPr>
          <p:cNvPr id="8" name="图片 7"/>
          <p:cNvPicPr>
            <a:picLocks noChangeAspect="1"/>
          </p:cNvPicPr>
          <p:nvPr/>
        </p:nvPicPr>
        <p:blipFill rotWithShape="1">
          <a:blip r:embed="rId1"/>
          <a:srcRect l="17208" t="12965" r="18181" b="5921"/>
          <a:stretch>
            <a:fillRect/>
          </a:stretch>
        </p:blipFill>
        <p:spPr>
          <a:xfrm>
            <a:off x="225188" y="1194877"/>
            <a:ext cx="4107404" cy="5042435"/>
          </a:xfrm>
          <a:prstGeom prst="rect">
            <a:avLst/>
          </a:prstGeom>
        </p:spPr>
      </p:pic>
      <p:pic>
        <p:nvPicPr>
          <p:cNvPr id="9" name="图片 8"/>
          <p:cNvPicPr>
            <a:picLocks noChangeAspect="1"/>
          </p:cNvPicPr>
          <p:nvPr/>
        </p:nvPicPr>
        <p:blipFill>
          <a:blip r:embed="rId2"/>
          <a:stretch>
            <a:fillRect/>
          </a:stretch>
        </p:blipFill>
        <p:spPr>
          <a:xfrm>
            <a:off x="4273737" y="869396"/>
            <a:ext cx="3644526" cy="5119209"/>
          </a:xfrm>
          <a:prstGeom prst="rect">
            <a:avLst/>
          </a:prstGeom>
        </p:spPr>
      </p:pic>
      <p:pic>
        <p:nvPicPr>
          <p:cNvPr id="13" name="图片 12"/>
          <p:cNvPicPr>
            <a:picLocks noChangeAspect="1"/>
          </p:cNvPicPr>
          <p:nvPr/>
        </p:nvPicPr>
        <p:blipFill>
          <a:blip r:embed="rId3"/>
          <a:stretch>
            <a:fillRect/>
          </a:stretch>
        </p:blipFill>
        <p:spPr>
          <a:xfrm>
            <a:off x="7977117" y="1234013"/>
            <a:ext cx="3644525" cy="511920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（二）课程慕课</a:t>
            </a:r>
            <a:endParaRPr lang="zh-CN" altLang="en-US" dirty="0"/>
          </a:p>
        </p:txBody>
      </p:sp>
      <p:sp>
        <p:nvSpPr>
          <p:cNvPr id="20" name="内容占位符 19"/>
          <p:cNvSpPr>
            <a:spLocks noGrp="1"/>
          </p:cNvSpPr>
          <p:nvPr>
            <p:ph idx="1"/>
          </p:nvPr>
        </p:nvSpPr>
        <p:spPr>
          <a:xfrm>
            <a:off x="263352" y="1124744"/>
            <a:ext cx="11665296" cy="720080"/>
          </a:xfrm>
        </p:spPr>
        <p:txBody>
          <a:bodyPr/>
          <a:lstStyle/>
          <a:p>
            <a:r>
              <a:rPr lang="en-US" altLang="zh-CN" dirty="0"/>
              <a:t>《</a:t>
            </a:r>
            <a:r>
              <a:rPr lang="zh-CN" altLang="en-US" dirty="0"/>
              <a:t>学校劳动教育</a:t>
            </a:r>
            <a:r>
              <a:rPr lang="en-US" altLang="zh-CN" dirty="0"/>
              <a:t>》_</a:t>
            </a:r>
            <a:r>
              <a:rPr lang="zh-CN" altLang="en-US" dirty="0"/>
              <a:t>超星学习通</a:t>
            </a:r>
            <a:r>
              <a:rPr lang="en-US" altLang="zh-CN" dirty="0"/>
              <a:t>_</a:t>
            </a:r>
            <a:r>
              <a:rPr lang="zh-CN" altLang="en-US" dirty="0"/>
              <a:t>共十五个单元</a:t>
            </a:r>
            <a:endParaRPr lang="en-US" altLang="zh-CN" dirty="0"/>
          </a:p>
        </p:txBody>
      </p:sp>
      <p:pic>
        <p:nvPicPr>
          <p:cNvPr id="21" name="图片 20"/>
          <p:cNvPicPr>
            <a:picLocks noChangeAspect="1"/>
          </p:cNvPicPr>
          <p:nvPr/>
        </p:nvPicPr>
        <p:blipFill>
          <a:blip r:embed="rId1"/>
          <a:stretch>
            <a:fillRect/>
          </a:stretch>
        </p:blipFill>
        <p:spPr>
          <a:xfrm>
            <a:off x="515308" y="1844824"/>
            <a:ext cx="4784969" cy="4485094"/>
          </a:xfrm>
          <a:prstGeom prst="rect">
            <a:avLst/>
          </a:prstGeom>
        </p:spPr>
      </p:pic>
      <p:pic>
        <p:nvPicPr>
          <p:cNvPr id="22" name="图片 21"/>
          <p:cNvPicPr>
            <a:picLocks noChangeAspect="1"/>
          </p:cNvPicPr>
          <p:nvPr/>
        </p:nvPicPr>
        <p:blipFill>
          <a:blip r:embed="rId2"/>
          <a:stretch>
            <a:fillRect/>
          </a:stretch>
        </p:blipFill>
        <p:spPr>
          <a:xfrm>
            <a:off x="9708303" y="2025264"/>
            <a:ext cx="1878182" cy="3780000"/>
          </a:xfrm>
          <a:prstGeom prst="rect">
            <a:avLst/>
          </a:prstGeom>
        </p:spPr>
      </p:pic>
      <p:pic>
        <p:nvPicPr>
          <p:cNvPr id="23" name="图片 22"/>
          <p:cNvPicPr>
            <a:picLocks noChangeAspect="1"/>
          </p:cNvPicPr>
          <p:nvPr/>
        </p:nvPicPr>
        <p:blipFill>
          <a:blip r:embed="rId3"/>
          <a:stretch>
            <a:fillRect/>
          </a:stretch>
        </p:blipFill>
        <p:spPr>
          <a:xfrm>
            <a:off x="5425362" y="2025264"/>
            <a:ext cx="2023591" cy="3780000"/>
          </a:xfrm>
          <a:prstGeom prst="rect">
            <a:avLst/>
          </a:prstGeom>
        </p:spPr>
      </p:pic>
      <p:pic>
        <p:nvPicPr>
          <p:cNvPr id="24" name="图片 23"/>
          <p:cNvPicPr>
            <a:picLocks noChangeAspect="1"/>
          </p:cNvPicPr>
          <p:nvPr/>
        </p:nvPicPr>
        <p:blipFill>
          <a:blip r:embed="rId4"/>
          <a:stretch>
            <a:fillRect/>
          </a:stretch>
        </p:blipFill>
        <p:spPr>
          <a:xfrm>
            <a:off x="7516142" y="2025264"/>
            <a:ext cx="2124973" cy="3780000"/>
          </a:xfrm>
          <a:prstGeom prst="rect">
            <a:avLst/>
          </a:prstGeom>
        </p:spPr>
      </p:pic>
    </p:spTree>
  </p:cSld>
  <p:clrMapOvr>
    <a:masterClrMapping/>
  </p:clrMapOvr>
</p:sld>
</file>

<file path=ppt/tags/tag1.xml><?xml version="1.0" encoding="utf-8"?>
<p:tagLst xmlns:p="http://schemas.openxmlformats.org/presentationml/2006/main">
  <p:tag name="PA" val="v5.2.9"/>
</p:tagLst>
</file>

<file path=ppt/tags/tag2.xml><?xml version="1.0" encoding="utf-8"?>
<p:tagLst xmlns:p="http://schemas.openxmlformats.org/presentationml/2006/main">
  <p:tag name="PA" val="v5.2.9"/>
</p:tagLst>
</file>

<file path=ppt/tags/tag3.xml><?xml version="1.0" encoding="utf-8"?>
<p:tagLst xmlns:p="http://schemas.openxmlformats.org/presentationml/2006/main">
  <p:tag name="PA" val="v5.2.9"/>
</p:tagLst>
</file>

<file path=ppt/tags/tag4.xml><?xml version="1.0" encoding="utf-8"?>
<p:tagLst xmlns:p="http://schemas.openxmlformats.org/presentationml/2006/main">
  <p:tag name="KSO_WM_UNIT_PLACING_PICTURE_USER_VIEWPORT" val="{&quot;height&quot;:6259,&quot;width&quot;:12440}"/>
</p:tagLst>
</file>

<file path=ppt/tags/tag5.xml><?xml version="1.0" encoding="utf-8"?>
<p:tagLst xmlns:p="http://schemas.openxmlformats.org/presentationml/2006/main">
  <p:tag name="commondata" val="eyJoZGlkIjoiY2U0MTJkNGQ0ZWY0ZDEzZTU0ZDY4YzUyNjE3MzhmYWIifQ=="/>
</p:tagLst>
</file>

<file path=ppt/theme/theme1.xml><?xml version="1.0" encoding="utf-8"?>
<a:theme xmlns:a="http://schemas.openxmlformats.org/drawingml/2006/main" name="PKU1">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6489</Words>
  <Application>WPS 演示</Application>
  <PresentationFormat>宽屏</PresentationFormat>
  <Paragraphs>479</Paragraphs>
  <Slides>46</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46</vt:i4>
      </vt:variant>
    </vt:vector>
  </HeadingPairs>
  <TitlesOfParts>
    <vt:vector size="62" baseType="lpstr">
      <vt:lpstr>Arial</vt:lpstr>
      <vt:lpstr>宋体</vt:lpstr>
      <vt:lpstr>Wingdings</vt:lpstr>
      <vt:lpstr>Tahoma</vt:lpstr>
      <vt:lpstr>楷体_GB2312</vt:lpstr>
      <vt:lpstr>新宋体</vt:lpstr>
      <vt:lpstr>Times New Roman</vt:lpstr>
      <vt:lpstr>阿里巴巴普惠体 B</vt:lpstr>
      <vt:lpstr>AMGDT</vt:lpstr>
      <vt:lpstr>微软雅黑</vt:lpstr>
      <vt:lpstr>楷体</vt:lpstr>
      <vt:lpstr>Calibri</vt:lpstr>
      <vt:lpstr>Arial Unicode MS</vt:lpstr>
      <vt:lpstr>Calibri Light</vt:lpstr>
      <vt:lpstr>黑体</vt:lpstr>
      <vt:lpstr>PKU1</vt:lpstr>
      <vt:lpstr>劳动教育 第一讲</vt:lpstr>
      <vt:lpstr>劳动教育_第一讲</vt:lpstr>
      <vt:lpstr>（一）大中小学劳动教育_国务院</vt:lpstr>
      <vt:lpstr>（二）大中小学劳动教育_教育部</vt:lpstr>
      <vt:lpstr>（三）大中小学劳动教育_福建省教育厅</vt:lpstr>
      <vt:lpstr>劳动教育_第一讲</vt:lpstr>
      <vt:lpstr>（一）课程教材</vt:lpstr>
      <vt:lpstr>（一）课程教材</vt:lpstr>
      <vt:lpstr>（二）课程慕课</vt:lpstr>
      <vt:lpstr>劳动教育_第一讲</vt:lpstr>
      <vt:lpstr>（一）课程评价</vt:lpstr>
      <vt:lpstr>（二）课程设计_小组读思达</vt:lpstr>
      <vt:lpstr>（二）课程设计_小组读思达</vt:lpstr>
      <vt:lpstr>（二）课程设计_小组读思达</vt:lpstr>
      <vt:lpstr>（二）课程设计_小组读思达</vt:lpstr>
      <vt:lpstr>（二）课程设计_小组读思达</vt:lpstr>
      <vt:lpstr>（三）课程设计_劳动实践</vt:lpstr>
      <vt:lpstr>劳动教育_第一讲</vt:lpstr>
      <vt:lpstr>第一章_马克思主义劳动观及其时代发展</vt:lpstr>
      <vt:lpstr>（一）马克思主义劳动观的基本意蕴</vt:lpstr>
      <vt:lpstr>（一）马克思主义劳动观的基本意蕴</vt:lpstr>
      <vt:lpstr>（一）马克思主义劳动观的基本意蕴</vt:lpstr>
      <vt:lpstr>（一）马克思主义劳动观的基本意蕴</vt:lpstr>
      <vt:lpstr>（一）马克思主义劳动观的基本意蕴</vt:lpstr>
      <vt:lpstr>（一）马克思主义劳动观的基本意蕴</vt:lpstr>
      <vt:lpstr>（一）马克思主义劳动观的基本意蕴</vt:lpstr>
      <vt:lpstr>（一）马克思主义劳动观的基本意蕴</vt:lpstr>
      <vt:lpstr>（一）马克思主义劳动观的基本意蕴</vt:lpstr>
      <vt:lpstr>（一）马克思主义劳动观的基本意蕴</vt:lpstr>
      <vt:lpstr>（一）马克思主义劳动观的基本意蕴</vt:lpstr>
      <vt:lpstr>（二）马克思主义劳动观中国化的理论成果</vt:lpstr>
      <vt:lpstr>（二）马克思主义劳动观中国化的理论成果</vt:lpstr>
      <vt:lpstr>（二）马克思主义劳动观中国化的理论成果</vt:lpstr>
      <vt:lpstr>（二）马克思主义劳动观中国化的理论成果</vt:lpstr>
      <vt:lpstr>（三）习近平新时代劳动观的思想内涵</vt:lpstr>
      <vt:lpstr>（三）习近平新时代劳动观的思想内涵</vt:lpstr>
      <vt:lpstr>（三）习近平新时代劳动观的思想内涵</vt:lpstr>
      <vt:lpstr>（三）习近平新时代劳动观的思想内涵</vt:lpstr>
      <vt:lpstr>（三）习近平新时代劳动观的思想内涵</vt:lpstr>
      <vt:lpstr>（三）习近平新时代劳动观的思想内涵</vt:lpstr>
      <vt:lpstr>（四）马克思主义劳动观的时代之问</vt:lpstr>
      <vt:lpstr>（四）马克思主义劳动观的时代之问</vt:lpstr>
      <vt:lpstr>（四）马克思主义劳动观的时代之问</vt:lpstr>
      <vt:lpstr>（四）马克思主义劳动观的时代之问</vt:lpstr>
      <vt:lpstr>（四）马克思主义劳动观的时代之问</vt:lpstr>
      <vt:lpstr>劳动教育_第一讲</vt:lpstr>
    </vt:vector>
  </TitlesOfParts>
  <Company>MC SYSTEM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教育经济学 第二讲</dc:title>
  <dc:creator>yue changjun</dc:creator>
  <cp:lastModifiedBy>许愿</cp:lastModifiedBy>
  <cp:revision>71</cp:revision>
  <cp:lastPrinted>2022-09-15T01:20:00Z</cp:lastPrinted>
  <dcterms:created xsi:type="dcterms:W3CDTF">2022-09-15T01:20:00Z</dcterms:created>
  <dcterms:modified xsi:type="dcterms:W3CDTF">2025-01-28T09:37:39Z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2052-12.1.0.19770</vt:lpwstr>
  </property>
  <property fmtid="{D5CDD505-2E9C-101B-9397-08002B2CF9AE}" pid="3" name="ICV">
    <vt:lpwstr/>
  </property>
</Properties>
</file>